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theme/themeOverride3.xml" ContentType="application/vnd.openxmlformats-officedocument.themeOverr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theme/themeOverride4.xml" ContentType="application/vnd.openxmlformats-officedocument.themeOverride+xml"/>
  <Override PartName="/ppt/notesSlides/notesSlide2.xml" ContentType="application/vnd.openxmlformats-officedocument.presentationml.notesSlide+xml"/>
  <Override PartName="/ppt/charts/chart12.xml" ContentType="application/vnd.openxmlformats-officedocument.drawingml.chart+xml"/>
  <Override PartName="/ppt/notesSlides/notesSlide3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theme/themeOverride5.xml" ContentType="application/vnd.openxmlformats-officedocument.themeOverr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theme/themeOverride6.xml" ContentType="application/vnd.openxmlformats-officedocument.themeOverride+xml"/>
  <Override PartName="/ppt/charts/chart19.xml" ContentType="application/vnd.openxmlformats-officedocument.drawingml.chart+xml"/>
  <Override PartName="/ppt/notesSlides/notesSlide4.xml" ContentType="application/vnd.openxmlformats-officedocument.presentationml.notesSlide+xml"/>
  <Override PartName="/ppt/charts/chart20.xml" ContentType="application/vnd.openxmlformats-officedocument.drawingml.chart+xml"/>
  <Override PartName="/ppt/notesSlides/notesSlide5.xml" ContentType="application/vnd.openxmlformats-officedocument.presentationml.notesSlide+xml"/>
  <Override PartName="/ppt/charts/chart21.xml" ContentType="application/vnd.openxmlformats-officedocument.drawingml.chart+xml"/>
  <Override PartName="/ppt/notesSlides/notesSlide6.xml" ContentType="application/vnd.openxmlformats-officedocument.presentationml.notesSl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charts/chart25.xml" ContentType="application/vnd.openxmlformats-officedocument.drawingml.chart+xml"/>
  <Override PartName="/ppt/notesSlides/notesSlide8.xml" ContentType="application/vnd.openxmlformats-officedocument.presentationml.notesSlide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theme/themeOverride8.xml" ContentType="application/vnd.openxmlformats-officedocument.themeOverride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theme/themeOverride9.xml" ContentType="application/vnd.openxmlformats-officedocument.themeOverride+xml"/>
  <Override PartName="/ppt/charts/chart31.xml" ContentType="application/vnd.openxmlformats-officedocument.drawingml.chart+xml"/>
  <Override PartName="/ppt/notesSlides/notesSlide9.xml" ContentType="application/vnd.openxmlformats-officedocument.presentationml.notesSlide+xml"/>
  <Override PartName="/ppt/charts/chart32.xml" ContentType="application/vnd.openxmlformats-officedocument.drawingml.chart+xml"/>
  <Override PartName="/ppt/notesSlides/notesSlide10.xml" ContentType="application/vnd.openxmlformats-officedocument.presentationml.notesSlide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theme/themeOverride10.xml" ContentType="application/vnd.openxmlformats-officedocument.themeOverride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theme/themeOverride11.xml" ContentType="application/vnd.openxmlformats-officedocument.themeOverride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theme/themeOverride12.xml" ContentType="application/vnd.openxmlformats-officedocument.themeOverride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theme/themeOverride13.xml" ContentType="application/vnd.openxmlformats-officedocument.themeOverride+xml"/>
  <Override PartName="/ppt/notesSlides/notesSlide11.xml" ContentType="application/vnd.openxmlformats-officedocument.presentationml.notesSlide+xml"/>
  <Override PartName="/ppt/charts/chart44.xml" ContentType="application/vnd.openxmlformats-officedocument.drawingml.chart+xml"/>
  <Override PartName="/ppt/notesSlides/notesSlide12.xml" ContentType="application/vnd.openxmlformats-officedocument.presentationml.notesSlide+xml"/>
  <Override PartName="/ppt/charts/chart45.xml" ContentType="application/vnd.openxmlformats-officedocument.drawingml.chart+xml"/>
  <Override PartName="/ppt/theme/themeOverride14.xml" ContentType="application/vnd.openxmlformats-officedocument.themeOverride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theme/themeOverride15.xml" ContentType="application/vnd.openxmlformats-officedocument.themeOverride+xml"/>
  <Override PartName="/ppt/charts/chart49.xml" ContentType="application/vnd.openxmlformats-officedocument.drawingml.chart+xml"/>
  <Override PartName="/ppt/theme/themeOverride16.xml" ContentType="application/vnd.openxmlformats-officedocument.themeOverride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theme/themeOverride17.xml" ContentType="application/vnd.openxmlformats-officedocument.themeOverride+xml"/>
  <Override PartName="/ppt/notesSlides/notesSlide13.xml" ContentType="application/vnd.openxmlformats-officedocument.presentationml.notesSlide+xml"/>
  <Override PartName="/ppt/charts/chart52.xml" ContentType="application/vnd.openxmlformats-officedocument.drawingml.chart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ppt/theme/themeOverride18.xml" ContentType="application/vnd.openxmlformats-officedocument.themeOverride+xml"/>
  <Override PartName="/ppt/notesSlides/notesSlide14.xml" ContentType="application/vnd.openxmlformats-officedocument.presentationml.notesSlide+xml"/>
  <Override PartName="/ppt/charts/chart55.xml" ContentType="application/vnd.openxmlformats-officedocument.drawingml.chart+xml"/>
  <Override PartName="/ppt/notesSlides/notesSlide15.xml" ContentType="application/vnd.openxmlformats-officedocument.presentationml.notesSlide+xml"/>
  <Override PartName="/ppt/charts/chart56.xml" ContentType="application/vnd.openxmlformats-officedocument.drawingml.chart+xml"/>
  <Override PartName="/ppt/notesSlides/notesSlide16.xml" ContentType="application/vnd.openxmlformats-officedocument.presentationml.notesSlide+xml"/>
  <Override PartName="/ppt/charts/chart57.xml" ContentType="application/vnd.openxmlformats-officedocument.drawingml.chart+xml"/>
  <Override PartName="/ppt/charts/chart58.xml" ContentType="application/vnd.openxmlformats-officedocument.drawingml.chart+xml"/>
  <Override PartName="/ppt/theme/themeOverride19.xml" ContentType="application/vnd.openxmlformats-officedocument.themeOverride+xml"/>
  <Override PartName="/ppt/charts/chart59.xml" ContentType="application/vnd.openxmlformats-officedocument.drawingml.chart+xml"/>
  <Override PartName="/ppt/charts/chart60.xml" ContentType="application/vnd.openxmlformats-officedocument.drawingml.chart+xml"/>
  <Override PartName="/ppt/theme/themeOverride20.xml" ContentType="application/vnd.openxmlformats-officedocument.themeOverride+xml"/>
  <Override PartName="/ppt/charts/chart61.xml" ContentType="application/vnd.openxmlformats-officedocument.drawingml.chart+xml"/>
  <Override PartName="/ppt/charts/chart62.xml" ContentType="application/vnd.openxmlformats-officedocument.drawingml.chart+xml"/>
  <Override PartName="/ppt/theme/themeOverride21.xml" ContentType="application/vnd.openxmlformats-officedocument.themeOverride+xml"/>
  <Override PartName="/ppt/charts/chart63.xml" ContentType="application/vnd.openxmlformats-officedocument.drawingml.chart+xml"/>
  <Override PartName="/ppt/charts/chart64.xml" ContentType="application/vnd.openxmlformats-officedocument.drawingml.chart+xml"/>
  <Override PartName="/ppt/theme/themeOverride22.xml" ContentType="application/vnd.openxmlformats-officedocument.themeOverride+xml"/>
  <Override PartName="/ppt/charts/chart65.xml" ContentType="application/vnd.openxmlformats-officedocument.drawingml.chart+xml"/>
  <Override PartName="/ppt/charts/chart66.xml" ContentType="application/vnd.openxmlformats-officedocument.drawingml.chart+xml"/>
  <Override PartName="/ppt/theme/themeOverride23.xml" ContentType="application/vnd.openxmlformats-officedocument.themeOverride+xml"/>
  <Override PartName="/ppt/charts/chart67.xml" ContentType="application/vnd.openxmlformats-officedocument.drawingml.chart+xml"/>
  <Override PartName="/ppt/notesSlides/notesSlide17.xml" ContentType="application/vnd.openxmlformats-officedocument.presentationml.notesSlide+xml"/>
  <Override PartName="/ppt/charts/chart68.xml" ContentType="application/vnd.openxmlformats-officedocument.drawingml.chart+xml"/>
  <Override PartName="/ppt/charts/chart69.xml" ContentType="application/vnd.openxmlformats-officedocument.drawingml.chart+xml"/>
  <Override PartName="/ppt/charts/chart70.xml" ContentType="application/vnd.openxmlformats-officedocument.drawingml.chart+xml"/>
  <Override PartName="/ppt/theme/themeOverride24.xml" ContentType="application/vnd.openxmlformats-officedocument.themeOverride+xml"/>
  <Override PartName="/ppt/notesSlides/notesSlide18.xml" ContentType="application/vnd.openxmlformats-officedocument.presentationml.notesSlide+xml"/>
  <Override PartName="/ppt/charts/chart71.xml" ContentType="application/vnd.openxmlformats-officedocument.drawingml.chart+xml"/>
  <Override PartName="/ppt/charts/chart72.xml" ContentType="application/vnd.openxmlformats-officedocument.drawingml.chart+xml"/>
  <Override PartName="/ppt/charts/chart73.xml" ContentType="application/vnd.openxmlformats-officedocument.drawingml.chart+xml"/>
  <Override PartName="/ppt/theme/themeOverride25.xml" ContentType="application/vnd.openxmlformats-officedocument.themeOverride+xml"/>
  <Override PartName="/ppt/charts/chart74.xml" ContentType="application/vnd.openxmlformats-officedocument.drawingml.chart+xml"/>
  <Override PartName="/ppt/charts/chart75.xml" ContentType="application/vnd.openxmlformats-officedocument.drawingml.chart+xml"/>
  <Override PartName="/ppt/theme/themeOverride26.xml" ContentType="application/vnd.openxmlformats-officedocument.themeOverride+xml"/>
  <Override PartName="/ppt/notesSlides/notesSlide19.xml" ContentType="application/vnd.openxmlformats-officedocument.presentationml.notesSlide+xml"/>
  <Override PartName="/ppt/charts/chart76.xml" ContentType="application/vnd.openxmlformats-officedocument.drawingml.chart+xml"/>
  <Override PartName="/ppt/notesSlides/notesSlide20.xml" ContentType="application/vnd.openxmlformats-officedocument.presentationml.notesSlide+xml"/>
  <Override PartName="/ppt/charts/chart77.xml" ContentType="application/vnd.openxmlformats-officedocument.drawingml.chart+xml"/>
  <Override PartName="/ppt/notesSlides/notesSlide21.xml" ContentType="application/vnd.openxmlformats-officedocument.presentationml.notesSlide+xml"/>
  <Override PartName="/ppt/charts/chart78.xml" ContentType="application/vnd.openxmlformats-officedocument.drawingml.chart+xml"/>
  <Override PartName="/ppt/charts/chart79.xml" ContentType="application/vnd.openxmlformats-officedocument.drawingml.chart+xml"/>
  <Override PartName="/ppt/charts/chart80.xml" ContentType="application/vnd.openxmlformats-officedocument.drawingml.chart+xml"/>
  <Override PartName="/ppt/theme/themeOverride27.xml" ContentType="application/vnd.openxmlformats-officedocument.themeOverride+xml"/>
  <Override PartName="/ppt/charts/chart81.xml" ContentType="application/vnd.openxmlformats-officedocument.drawingml.chart+xml"/>
  <Override PartName="/ppt/charts/chart82.xml" ContentType="application/vnd.openxmlformats-officedocument.drawingml.chart+xml"/>
  <Override PartName="/ppt/theme/themeOverride28.xml" ContentType="application/vnd.openxmlformats-officedocument.themeOverride+xml"/>
  <Override PartName="/ppt/charts/chart83.xml" ContentType="application/vnd.openxmlformats-officedocument.drawingml.chart+xml"/>
  <Override PartName="/ppt/charts/chart84.xml" ContentType="application/vnd.openxmlformats-officedocument.drawingml.chart+xml"/>
  <Override PartName="/ppt/charts/chart85.xml" ContentType="application/vnd.openxmlformats-officedocument.drawingml.chart+xml"/>
  <Override PartName="/ppt/theme/themeOverride29.xml" ContentType="application/vnd.openxmlformats-officedocument.themeOverride+xml"/>
  <Override PartName="/ppt/notesSlides/notesSlide22.xml" ContentType="application/vnd.openxmlformats-officedocument.presentationml.notesSlide+xml"/>
  <Override PartName="/ppt/charts/chart86.xml" ContentType="application/vnd.openxmlformats-officedocument.drawingml.chart+xml"/>
  <Override PartName="/ppt/charts/chart87.xml" ContentType="application/vnd.openxmlformats-officedocument.drawingml.chart+xml"/>
  <Override PartName="/ppt/charts/chart88.xml" ContentType="application/vnd.openxmlformats-officedocument.drawingml.chart+xml"/>
  <Override PartName="/ppt/theme/themeOverride30.xml" ContentType="application/vnd.openxmlformats-officedocument.themeOverride+xml"/>
  <Override PartName="/ppt/charts/chart89.xml" ContentType="application/vnd.openxmlformats-officedocument.drawingml.chart+xml"/>
  <Override PartName="/ppt/notesSlides/notesSlide23.xml" ContentType="application/vnd.openxmlformats-officedocument.presentationml.notesSlide+xml"/>
  <Override PartName="/ppt/charts/chart90.xml" ContentType="application/vnd.openxmlformats-officedocument.drawingml.chart+xml"/>
  <Override PartName="/ppt/charts/chart91.xml" ContentType="application/vnd.openxmlformats-officedocument.drawingml.chart+xml"/>
  <Override PartName="/ppt/charts/chart92.xml" ContentType="application/vnd.openxmlformats-officedocument.drawingml.chart+xml"/>
  <Override PartName="/ppt/theme/themeOverride31.xml" ContentType="application/vnd.openxmlformats-officedocument.themeOverride+xml"/>
  <Override PartName="/ppt/charts/chart93.xml" ContentType="application/vnd.openxmlformats-officedocument.drawingml.chart+xml"/>
  <Override PartName="/ppt/notesSlides/notesSlide24.xml" ContentType="application/vnd.openxmlformats-officedocument.presentationml.notesSlide+xml"/>
  <Override PartName="/ppt/charts/chart94.xml" ContentType="application/vnd.openxmlformats-officedocument.drawingml.chart+xml"/>
  <Override PartName="/ppt/notesSlides/notesSlide25.xml" ContentType="application/vnd.openxmlformats-officedocument.presentationml.notesSlide+xml"/>
  <Override PartName="/ppt/charts/chart95.xml" ContentType="application/vnd.openxmlformats-officedocument.drawingml.chart+xml"/>
  <Override PartName="/ppt/notesSlides/notesSlide26.xml" ContentType="application/vnd.openxmlformats-officedocument.presentationml.notesSlide+xml"/>
  <Override PartName="/ppt/charts/chart96.xml" ContentType="application/vnd.openxmlformats-officedocument.drawingml.chart+xml"/>
  <Override PartName="/ppt/notesSlides/notesSlide27.xml" ContentType="application/vnd.openxmlformats-officedocument.presentationml.notesSlide+xml"/>
  <Override PartName="/ppt/charts/chart97.xml" ContentType="application/vnd.openxmlformats-officedocument.drawingml.chart+xml"/>
  <Override PartName="/ppt/charts/chart98.xml" ContentType="application/vnd.openxmlformats-officedocument.drawingml.chart+xml"/>
  <Override PartName="/ppt/charts/chart99.xml" ContentType="application/vnd.openxmlformats-officedocument.drawingml.chart+xml"/>
  <Override PartName="/ppt/theme/themeOverride32.xml" ContentType="application/vnd.openxmlformats-officedocument.themeOverride+xml"/>
  <Override PartName="/ppt/charts/chart100.xml" ContentType="application/vnd.openxmlformats-officedocument.drawingml.chart+xml"/>
  <Override PartName="/ppt/charts/chart101.xml" ContentType="application/vnd.openxmlformats-officedocument.drawingml.chart+xml"/>
  <Override PartName="/ppt/charts/chart102.xml" ContentType="application/vnd.openxmlformats-officedocument.drawingml.chart+xml"/>
  <Override PartName="/ppt/theme/themeOverride33.xml" ContentType="application/vnd.openxmlformats-officedocument.themeOverride+xml"/>
  <Override PartName="/ppt/notesSlides/notesSlide28.xml" ContentType="application/vnd.openxmlformats-officedocument.presentationml.notesSlide+xml"/>
  <Override PartName="/ppt/charts/chart103.xml" ContentType="application/vnd.openxmlformats-officedocument.drawingml.chart+xml"/>
  <Override PartName="/ppt/notesSlides/notesSlide29.xml" ContentType="application/vnd.openxmlformats-officedocument.presentationml.notesSlide+xml"/>
  <Override PartName="/ppt/charts/chart104.xml" ContentType="application/vnd.openxmlformats-officedocument.drawingml.chart+xml"/>
  <Override PartName="/ppt/charts/chart105.xml" ContentType="application/vnd.openxmlformats-officedocument.drawingml.chart+xml"/>
  <Override PartName="/ppt/charts/chart106.xml" ContentType="application/vnd.openxmlformats-officedocument.drawingml.chart+xml"/>
  <Override PartName="/ppt/theme/themeOverride34.xml" ContentType="application/vnd.openxmlformats-officedocument.themeOverride+xml"/>
  <Override PartName="/ppt/charts/chart107.xml" ContentType="application/vnd.openxmlformats-officedocument.drawingml.chart+xml"/>
  <Override PartName="/ppt/charts/chart108.xml" ContentType="application/vnd.openxmlformats-officedocument.drawingml.chart+xml"/>
  <Override PartName="/ppt/theme/themeOverride35.xml" ContentType="application/vnd.openxmlformats-officedocument.themeOverride+xml"/>
  <Override PartName="/ppt/charts/chart109.xml" ContentType="application/vnd.openxmlformats-officedocument.drawingml.chart+xml"/>
  <Override PartName="/ppt/charts/chart110.xml" ContentType="application/vnd.openxmlformats-officedocument.drawingml.chart+xml"/>
  <Override PartName="/ppt/theme/themeOverride36.xml" ContentType="application/vnd.openxmlformats-officedocument.themeOverride+xml"/>
  <Override PartName="/ppt/notesSlides/notesSlide30.xml" ContentType="application/vnd.openxmlformats-officedocument.presentationml.notesSlide+xml"/>
  <Override PartName="/ppt/charts/chart111.xml" ContentType="application/vnd.openxmlformats-officedocument.drawingml.chart+xml"/>
  <Override PartName="/ppt/notesSlides/notesSlide31.xml" ContentType="application/vnd.openxmlformats-officedocument.presentationml.notesSlide+xml"/>
  <Override PartName="/ppt/charts/chart112.xml" ContentType="application/vnd.openxmlformats-officedocument.drawingml.chart+xml"/>
  <Override PartName="/ppt/theme/themeOverride37.xml" ContentType="application/vnd.openxmlformats-officedocument.themeOverride+xml"/>
  <Override PartName="/ppt/charts/chart113.xml" ContentType="application/vnd.openxmlformats-officedocument.drawingml.chart+xml"/>
  <Override PartName="/ppt/theme/themeOverride38.xml" ContentType="application/vnd.openxmlformats-officedocument.themeOverride+xml"/>
  <Override PartName="/ppt/charts/chart114.xml" ContentType="application/vnd.openxmlformats-officedocument.drawingml.chart+xml"/>
  <Override PartName="/ppt/theme/themeOverride39.xml" ContentType="application/vnd.openxmlformats-officedocument.themeOverride+xml"/>
  <Override PartName="/ppt/notesSlides/notesSlide32.xml" ContentType="application/vnd.openxmlformats-officedocument.presentationml.notesSlide+xml"/>
  <Override PartName="/ppt/charts/chart115.xml" ContentType="application/vnd.openxmlformats-officedocument.drawingml.chart+xml"/>
  <Override PartName="/ppt/charts/chart116.xml" ContentType="application/vnd.openxmlformats-officedocument.drawingml.chart+xml"/>
  <Override PartName="/ppt/charts/chart117.xml" ContentType="application/vnd.openxmlformats-officedocument.drawingml.chart+xml"/>
  <Override PartName="/ppt/theme/themeOverride40.xml" ContentType="application/vnd.openxmlformats-officedocument.themeOverride+xml"/>
  <Override PartName="/ppt/notesSlides/notesSlide33.xml" ContentType="application/vnd.openxmlformats-officedocument.presentationml.notesSlide+xml"/>
  <Override PartName="/ppt/charts/chart118.xml" ContentType="application/vnd.openxmlformats-officedocument.drawingml.chart+xml"/>
  <Override PartName="/ppt/charts/chart119.xml" ContentType="application/vnd.openxmlformats-officedocument.drawingml.chart+xml"/>
  <Override PartName="/ppt/charts/chart120.xml" ContentType="application/vnd.openxmlformats-officedocument.drawingml.chart+xml"/>
  <Override PartName="/ppt/theme/themeOverride41.xml" ContentType="application/vnd.openxmlformats-officedocument.themeOverride+xml"/>
  <Override PartName="/ppt/charts/chart121.xml" ContentType="application/vnd.openxmlformats-officedocument.drawingml.chart+xml"/>
  <Override PartName="/ppt/charts/chart122.xml" ContentType="application/vnd.openxmlformats-officedocument.drawingml.chart+xml"/>
  <Override PartName="/ppt/theme/themeOverride42.xml" ContentType="application/vnd.openxmlformats-officedocument.themeOverride+xml"/>
  <Override PartName="/ppt/charts/chart123.xml" ContentType="application/vnd.openxmlformats-officedocument.drawingml.chart+xml"/>
  <Override PartName="/ppt/charts/chart124.xml" ContentType="application/vnd.openxmlformats-officedocument.drawingml.chart+xml"/>
  <Override PartName="/ppt/theme/themeOverride43.xml" ContentType="application/vnd.openxmlformats-officedocument.themeOverride+xml"/>
  <Override PartName="/ppt/notesSlides/notesSlide34.xml" ContentType="application/vnd.openxmlformats-officedocument.presentationml.notesSlide+xml"/>
  <Override PartName="/ppt/charts/chart125.xml" ContentType="application/vnd.openxmlformats-officedocument.drawingml.chart+xml"/>
  <Override PartName="/ppt/notesSlides/notesSlide35.xml" ContentType="application/vnd.openxmlformats-officedocument.presentationml.notesSlide+xml"/>
  <Override PartName="/ppt/charts/chart126.xml" ContentType="application/vnd.openxmlformats-officedocument.drawingml.chart+xml"/>
  <Override PartName="/ppt/theme/themeOverride44.xml" ContentType="application/vnd.openxmlformats-officedocument.themeOverr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3"/>
  </p:notesMasterIdLst>
  <p:sldIdLst>
    <p:sldId id="6856" r:id="rId2"/>
    <p:sldId id="8001" r:id="rId3"/>
    <p:sldId id="8321" r:id="rId4"/>
    <p:sldId id="8326" r:id="rId5"/>
    <p:sldId id="7960" r:id="rId6"/>
    <p:sldId id="8327" r:id="rId7"/>
    <p:sldId id="8328" r:id="rId8"/>
    <p:sldId id="8329" r:id="rId9"/>
    <p:sldId id="8330" r:id="rId10"/>
    <p:sldId id="8331" r:id="rId11"/>
    <p:sldId id="8332" r:id="rId12"/>
    <p:sldId id="8333" r:id="rId13"/>
    <p:sldId id="8334" r:id="rId14"/>
    <p:sldId id="8335" r:id="rId15"/>
    <p:sldId id="8336" r:id="rId16"/>
    <p:sldId id="8337" r:id="rId17"/>
    <p:sldId id="8338" r:id="rId18"/>
    <p:sldId id="8339" r:id="rId19"/>
    <p:sldId id="8340" r:id="rId20"/>
    <p:sldId id="8455" r:id="rId21"/>
    <p:sldId id="8342" r:id="rId22"/>
    <p:sldId id="8343" r:id="rId23"/>
    <p:sldId id="8344" r:id="rId24"/>
    <p:sldId id="8345" r:id="rId25"/>
    <p:sldId id="8456" r:id="rId26"/>
    <p:sldId id="8347" r:id="rId27"/>
    <p:sldId id="8348" r:id="rId28"/>
    <p:sldId id="8349" r:id="rId29"/>
    <p:sldId id="8350" r:id="rId30"/>
    <p:sldId id="8351" r:id="rId31"/>
    <p:sldId id="8352" r:id="rId32"/>
    <p:sldId id="8353" r:id="rId33"/>
    <p:sldId id="8354" r:id="rId34"/>
    <p:sldId id="8355" r:id="rId35"/>
    <p:sldId id="8356" r:id="rId36"/>
    <p:sldId id="8357" r:id="rId37"/>
    <p:sldId id="8358" r:id="rId38"/>
    <p:sldId id="8359" r:id="rId39"/>
    <p:sldId id="8360" r:id="rId40"/>
    <p:sldId id="8361" r:id="rId41"/>
    <p:sldId id="8362" r:id="rId42"/>
    <p:sldId id="8363" r:id="rId43"/>
    <p:sldId id="8364" r:id="rId44"/>
    <p:sldId id="8365" r:id="rId45"/>
    <p:sldId id="8366" r:id="rId46"/>
    <p:sldId id="8367" r:id="rId47"/>
    <p:sldId id="8368" r:id="rId48"/>
    <p:sldId id="8369" r:id="rId49"/>
    <p:sldId id="8370" r:id="rId50"/>
    <p:sldId id="8371" r:id="rId51"/>
    <p:sldId id="8372" r:id="rId52"/>
    <p:sldId id="8373" r:id="rId53"/>
    <p:sldId id="8374" r:id="rId54"/>
    <p:sldId id="8375" r:id="rId55"/>
    <p:sldId id="8376" r:id="rId56"/>
    <p:sldId id="8377" r:id="rId57"/>
    <p:sldId id="8378" r:id="rId58"/>
    <p:sldId id="8379" r:id="rId59"/>
    <p:sldId id="8380" r:id="rId60"/>
    <p:sldId id="8381" r:id="rId61"/>
    <p:sldId id="8382" r:id="rId62"/>
    <p:sldId id="8383" r:id="rId63"/>
    <p:sldId id="8384" r:id="rId64"/>
    <p:sldId id="8385" r:id="rId65"/>
    <p:sldId id="8386" r:id="rId66"/>
    <p:sldId id="8387" r:id="rId67"/>
    <p:sldId id="8390" r:id="rId68"/>
    <p:sldId id="8388" r:id="rId69"/>
    <p:sldId id="8391" r:id="rId70"/>
    <p:sldId id="8392" r:id="rId71"/>
    <p:sldId id="8393" r:id="rId72"/>
    <p:sldId id="8394" r:id="rId73"/>
    <p:sldId id="8395" r:id="rId74"/>
    <p:sldId id="8396" r:id="rId75"/>
    <p:sldId id="8397" r:id="rId76"/>
    <p:sldId id="8398" r:id="rId77"/>
    <p:sldId id="8399" r:id="rId78"/>
    <p:sldId id="8400" r:id="rId79"/>
    <p:sldId id="8401" r:id="rId80"/>
    <p:sldId id="8402" r:id="rId81"/>
    <p:sldId id="8403" r:id="rId82"/>
    <p:sldId id="8404" r:id="rId83"/>
    <p:sldId id="8405" r:id="rId84"/>
    <p:sldId id="8406" r:id="rId85"/>
    <p:sldId id="8407" r:id="rId86"/>
    <p:sldId id="8408" r:id="rId87"/>
    <p:sldId id="8409" r:id="rId88"/>
    <p:sldId id="8410" r:id="rId89"/>
    <p:sldId id="8411" r:id="rId90"/>
    <p:sldId id="8412" r:id="rId91"/>
    <p:sldId id="8413" r:id="rId92"/>
    <p:sldId id="8414" r:id="rId93"/>
    <p:sldId id="8415" r:id="rId94"/>
    <p:sldId id="8416" r:id="rId95"/>
    <p:sldId id="8417" r:id="rId96"/>
    <p:sldId id="8418" r:id="rId97"/>
    <p:sldId id="8419" r:id="rId98"/>
    <p:sldId id="8420" r:id="rId99"/>
    <p:sldId id="8421" r:id="rId100"/>
    <p:sldId id="8423" r:id="rId101"/>
    <p:sldId id="8424" r:id="rId102"/>
    <p:sldId id="8425" r:id="rId103"/>
    <p:sldId id="8426" r:id="rId104"/>
    <p:sldId id="8427" r:id="rId105"/>
    <p:sldId id="8428" r:id="rId106"/>
    <p:sldId id="8429" r:id="rId107"/>
    <p:sldId id="8430" r:id="rId108"/>
    <p:sldId id="8431" r:id="rId109"/>
    <p:sldId id="8432" r:id="rId110"/>
    <p:sldId id="8433" r:id="rId111"/>
    <p:sldId id="8434" r:id="rId112"/>
    <p:sldId id="8435" r:id="rId113"/>
    <p:sldId id="8436" r:id="rId114"/>
    <p:sldId id="8437" r:id="rId115"/>
    <p:sldId id="8438" r:id="rId116"/>
    <p:sldId id="8439" r:id="rId117"/>
    <p:sldId id="8440" r:id="rId118"/>
    <p:sldId id="8441" r:id="rId119"/>
    <p:sldId id="8442" r:id="rId120"/>
    <p:sldId id="8443" r:id="rId121"/>
    <p:sldId id="8444" r:id="rId122"/>
    <p:sldId id="8445" r:id="rId123"/>
    <p:sldId id="8446" r:id="rId124"/>
    <p:sldId id="8447" r:id="rId125"/>
    <p:sldId id="8448" r:id="rId126"/>
    <p:sldId id="8449" r:id="rId127"/>
    <p:sldId id="8450" r:id="rId128"/>
    <p:sldId id="8451" r:id="rId129"/>
    <p:sldId id="8452" r:id="rId130"/>
    <p:sldId id="8453" r:id="rId131"/>
    <p:sldId id="8454" r:id="rId1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0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74" userDrawn="1">
          <p15:clr>
            <a:srgbClr val="A4A3A4"/>
          </p15:clr>
        </p15:guide>
        <p15:guide id="4" orient="horz" pos="7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92E5"/>
    <a:srgbClr val="F3EF97"/>
    <a:srgbClr val="E7E6E6"/>
    <a:srgbClr val="ECE55A"/>
    <a:srgbClr val="F2F2F2"/>
    <a:srgbClr val="BFDCF9"/>
    <a:srgbClr val="FFB094"/>
    <a:srgbClr val="7BB7F3"/>
    <a:srgbClr val="FF9C7A"/>
    <a:srgbClr val="4DA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046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-326" y="878"/>
      </p:cViewPr>
      <p:guideLst>
        <p:guide orient="horz" pos="3203"/>
        <p:guide pos="3840"/>
        <p:guide orient="horz" pos="3974"/>
        <p:guide orient="horz" pos="7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3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4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5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7.xlsx"/><Relationship Id="rId1" Type="http://schemas.openxmlformats.org/officeDocument/2006/relationships/themeOverride" Target="../theme/themeOverride6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3.xlsx"/><Relationship Id="rId1" Type="http://schemas.openxmlformats.org/officeDocument/2006/relationships/themeOverride" Target="../theme/themeOverride7.xm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7.xlsx"/><Relationship Id="rId1" Type="http://schemas.openxmlformats.org/officeDocument/2006/relationships/themeOverride" Target="../theme/themeOverride8.xm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9.xlsx"/><Relationship Id="rId1" Type="http://schemas.openxmlformats.org/officeDocument/2006/relationships/themeOverride" Target="../theme/themeOverride9.xm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4.xlsx"/><Relationship Id="rId1" Type="http://schemas.openxmlformats.org/officeDocument/2006/relationships/themeOverride" Target="../theme/themeOverride10.xm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7.xlsx"/><Relationship Id="rId1" Type="http://schemas.openxmlformats.org/officeDocument/2006/relationships/themeOverride" Target="../theme/themeOverride11.xm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0.xlsx"/><Relationship Id="rId1" Type="http://schemas.openxmlformats.org/officeDocument/2006/relationships/themeOverride" Target="../theme/themeOverride12.xml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2.xlsx"/><Relationship Id="rId1" Type="http://schemas.openxmlformats.org/officeDocument/2006/relationships/themeOverride" Target="../theme/themeOverride13.xml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4.xlsx"/><Relationship Id="rId1" Type="http://schemas.openxmlformats.org/officeDocument/2006/relationships/themeOverride" Target="../theme/themeOverride14.xml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7.xlsx"/><Relationship Id="rId1" Type="http://schemas.openxmlformats.org/officeDocument/2006/relationships/themeOverride" Target="../theme/themeOverride15.xml"/></Relationships>
</file>

<file path=ppt/charts/_rels/chart4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8.xlsx"/><Relationship Id="rId1" Type="http://schemas.openxmlformats.org/officeDocument/2006/relationships/themeOverride" Target="../theme/themeOverride16.xml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_rels/chart5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0.xlsx"/><Relationship Id="rId1" Type="http://schemas.openxmlformats.org/officeDocument/2006/relationships/themeOverride" Target="../theme/themeOverride17.xml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2.xlsx"/></Relationships>
</file>

<file path=ppt/charts/_rels/chart5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3.xlsx"/><Relationship Id="rId1" Type="http://schemas.openxmlformats.org/officeDocument/2006/relationships/themeOverride" Target="../theme/themeOverride18.xml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4.xlsx"/></Relationships>
</file>

<file path=ppt/charts/_rels/chart5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5.xlsx"/></Relationships>
</file>

<file path=ppt/charts/_rels/chart5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6.xlsx"/></Relationships>
</file>

<file path=ppt/charts/_rels/chart5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7.xlsx"/><Relationship Id="rId1" Type="http://schemas.openxmlformats.org/officeDocument/2006/relationships/themeOverride" Target="../theme/themeOverride19.xml"/></Relationships>
</file>

<file path=ppt/charts/_rels/chart5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8.xlsx"/></Relationships>
</file>

<file path=ppt/charts/_rels/chart6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9.xlsx"/><Relationship Id="rId1" Type="http://schemas.openxmlformats.org/officeDocument/2006/relationships/themeOverride" Target="../theme/themeOverride20.xml"/></Relationships>
</file>

<file path=ppt/charts/_rels/chart6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0.xlsx"/></Relationships>
</file>

<file path=ppt/charts/_rels/chart6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1.xlsx"/><Relationship Id="rId1" Type="http://schemas.openxmlformats.org/officeDocument/2006/relationships/themeOverride" Target="../theme/themeOverride21.xml"/></Relationships>
</file>

<file path=ppt/charts/_rels/chart6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2.xlsx"/></Relationships>
</file>

<file path=ppt/charts/_rels/chart6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3.xlsx"/><Relationship Id="rId1" Type="http://schemas.openxmlformats.org/officeDocument/2006/relationships/themeOverride" Target="../theme/themeOverride22.xml"/></Relationships>
</file>

<file path=ppt/charts/_rels/chart6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4.xlsx"/></Relationships>
</file>

<file path=ppt/charts/_rels/chart6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5.xlsx"/><Relationship Id="rId1" Type="http://schemas.openxmlformats.org/officeDocument/2006/relationships/themeOverride" Target="../theme/themeOverride23.xml"/></Relationships>
</file>

<file path=ppt/charts/_rels/chart6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6.xlsx"/></Relationships>
</file>

<file path=ppt/charts/_rels/chart6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7.xlsx"/></Relationships>
</file>

<file path=ppt/charts/_rels/chart6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8.xlsx"/></Relationships>
</file>

<file path=ppt/charts/_rels/chart7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9.xlsx"/><Relationship Id="rId1" Type="http://schemas.openxmlformats.org/officeDocument/2006/relationships/themeOverride" Target="../theme/themeOverride24.xml"/></Relationships>
</file>

<file path=ppt/charts/_rels/chart7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0.xlsx"/></Relationships>
</file>

<file path=ppt/charts/_rels/chart7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1.xlsx"/></Relationships>
</file>

<file path=ppt/charts/_rels/chart7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2.xlsx"/><Relationship Id="rId1" Type="http://schemas.openxmlformats.org/officeDocument/2006/relationships/themeOverride" Target="../theme/themeOverride25.xml"/></Relationships>
</file>

<file path=ppt/charts/_rels/chart7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3.xlsx"/></Relationships>
</file>

<file path=ppt/charts/_rels/chart7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4.xlsx"/><Relationship Id="rId1" Type="http://schemas.openxmlformats.org/officeDocument/2006/relationships/themeOverride" Target="../theme/themeOverride26.xml"/></Relationships>
</file>

<file path=ppt/charts/_rels/chart7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5.xlsx"/></Relationships>
</file>

<file path=ppt/charts/_rels/chart7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6.xlsx"/></Relationships>
</file>

<file path=ppt/charts/_rels/chart7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7.xlsx"/></Relationships>
</file>

<file path=ppt/charts/_rels/chart7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8.xlsx"/></Relationships>
</file>

<file path=ppt/charts/_rels/chart8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9.xlsx"/><Relationship Id="rId1" Type="http://schemas.openxmlformats.org/officeDocument/2006/relationships/themeOverride" Target="../theme/themeOverride27.xml"/></Relationships>
</file>

<file path=ppt/charts/_rels/chart8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0.xlsx"/></Relationships>
</file>

<file path=ppt/charts/_rels/chart8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1.xlsx"/><Relationship Id="rId1" Type="http://schemas.openxmlformats.org/officeDocument/2006/relationships/themeOverride" Target="../theme/themeOverride28.xml"/></Relationships>
</file>

<file path=ppt/charts/_rels/chart8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2.xlsx"/></Relationships>
</file>

<file path=ppt/charts/_rels/chart8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3.xlsx"/></Relationships>
</file>

<file path=ppt/charts/_rels/chart8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4.xlsx"/><Relationship Id="rId1" Type="http://schemas.openxmlformats.org/officeDocument/2006/relationships/themeOverride" Target="../theme/themeOverride29.xml"/></Relationships>
</file>

<file path=ppt/charts/_rels/chart8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5.xlsx"/></Relationships>
</file>

<file path=ppt/charts/_rels/chart8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6.xlsx"/></Relationships>
</file>

<file path=ppt/charts/_rels/chart8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7.xlsx"/><Relationship Id="rId1" Type="http://schemas.openxmlformats.org/officeDocument/2006/relationships/themeOverride" Target="../theme/themeOverride30.xml"/></Relationships>
</file>

<file path=ppt/charts/_rels/chart8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8.xlsx"/></Relationships>
</file>

<file path=ppt/charts/_rels/chart9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9.xlsx"/></Relationships>
</file>

<file path=ppt/charts/_rels/chart9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0.xlsx"/></Relationships>
</file>

<file path=ppt/charts/_rels/chart9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1.xlsx"/><Relationship Id="rId1" Type="http://schemas.openxmlformats.org/officeDocument/2006/relationships/themeOverride" Target="../theme/themeOverride31.xml"/></Relationships>
</file>

<file path=ppt/charts/_rels/chart9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2.xlsx"/></Relationships>
</file>

<file path=ppt/charts/_rels/chart9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3.xlsx"/></Relationships>
</file>

<file path=ppt/charts/_rels/chart9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4.xlsx"/></Relationships>
</file>

<file path=ppt/charts/_rels/chart9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5.xlsx"/></Relationships>
</file>

<file path=ppt/charts/_rels/chart9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6.xlsx"/></Relationships>
</file>

<file path=ppt/charts/_rels/chart9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7.xlsx"/></Relationships>
</file>

<file path=ppt/charts/_rels/chart9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8.xlsx"/><Relationship Id="rId1" Type="http://schemas.openxmlformats.org/officeDocument/2006/relationships/themeOverride" Target="../theme/themeOverride32.xml"/></Relationships>
</file>

<file path=ppt/charts/_rels/chart10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9.xlsx"/></Relationships>
</file>

<file path=ppt/charts/_rels/chart10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0.xlsx"/></Relationships>
</file>

<file path=ppt/charts/_rels/chart10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1.xlsx"/><Relationship Id="rId1" Type="http://schemas.openxmlformats.org/officeDocument/2006/relationships/themeOverride" Target="../theme/themeOverride33.xml"/></Relationships>
</file>

<file path=ppt/charts/_rels/chart10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2.xlsx"/></Relationships>
</file>

<file path=ppt/charts/_rels/chart10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3.xlsx"/></Relationships>
</file>

<file path=ppt/charts/_rels/chart10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4.xlsx"/></Relationships>
</file>

<file path=ppt/charts/_rels/chart10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5.xlsx"/><Relationship Id="rId1" Type="http://schemas.openxmlformats.org/officeDocument/2006/relationships/themeOverride" Target="../theme/themeOverride34.xml"/></Relationships>
</file>

<file path=ppt/charts/_rels/chart10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6.xlsx"/></Relationships>
</file>

<file path=ppt/charts/_rels/chart10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7.xlsx"/><Relationship Id="rId1" Type="http://schemas.openxmlformats.org/officeDocument/2006/relationships/themeOverride" Target="../theme/themeOverride35.xml"/></Relationships>
</file>

<file path=ppt/charts/_rels/chart10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8.xlsx"/></Relationships>
</file>

<file path=ppt/charts/_rels/chart1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9.xlsx"/><Relationship Id="rId1" Type="http://schemas.openxmlformats.org/officeDocument/2006/relationships/themeOverride" Target="../theme/themeOverride36.xml"/></Relationships>
</file>

<file path=ppt/charts/_rels/chart1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0.xlsx"/></Relationships>
</file>

<file path=ppt/charts/_rels/chart1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1.xlsx"/><Relationship Id="rId1" Type="http://schemas.openxmlformats.org/officeDocument/2006/relationships/themeOverride" Target="../theme/themeOverride37.xml"/></Relationships>
</file>

<file path=ppt/charts/_rels/chart1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2.xlsx"/><Relationship Id="rId1" Type="http://schemas.openxmlformats.org/officeDocument/2006/relationships/themeOverride" Target="../theme/themeOverride38.xml"/></Relationships>
</file>

<file path=ppt/charts/_rels/chart1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3.xlsx"/><Relationship Id="rId1" Type="http://schemas.openxmlformats.org/officeDocument/2006/relationships/themeOverride" Target="../theme/themeOverride39.xml"/></Relationships>
</file>

<file path=ppt/charts/_rels/chart1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4.xlsx"/></Relationships>
</file>

<file path=ppt/charts/_rels/chart1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5.xlsx"/></Relationships>
</file>

<file path=ppt/charts/_rels/chart1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6.xlsx"/><Relationship Id="rId1" Type="http://schemas.openxmlformats.org/officeDocument/2006/relationships/themeOverride" Target="../theme/themeOverride40.xml"/></Relationships>
</file>

<file path=ppt/charts/_rels/chart1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7.xlsx"/></Relationships>
</file>

<file path=ppt/charts/_rels/chart1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8.xlsx"/></Relationships>
</file>

<file path=ppt/charts/_rels/chart1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9.xlsx"/><Relationship Id="rId1" Type="http://schemas.openxmlformats.org/officeDocument/2006/relationships/themeOverride" Target="../theme/themeOverride41.xml"/></Relationships>
</file>

<file path=ppt/charts/_rels/chart1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0.xlsx"/></Relationships>
</file>

<file path=ppt/charts/_rels/chart1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1.xlsx"/><Relationship Id="rId1" Type="http://schemas.openxmlformats.org/officeDocument/2006/relationships/themeOverride" Target="../theme/themeOverride42.xml"/></Relationships>
</file>

<file path=ppt/charts/_rels/chart1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2.xlsx"/></Relationships>
</file>

<file path=ppt/charts/_rels/chart12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3.xlsx"/><Relationship Id="rId1" Type="http://schemas.openxmlformats.org/officeDocument/2006/relationships/themeOverride" Target="../theme/themeOverride43.xml"/></Relationships>
</file>

<file path=ppt/charts/_rels/chart1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4.xlsx"/></Relationships>
</file>

<file path=ppt/charts/_rels/chart12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5.xlsx"/><Relationship Id="rId1" Type="http://schemas.openxmlformats.org/officeDocument/2006/relationships/themeOverride" Target="../theme/themeOverride4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17"/>
          <c:y val="8.0675510695884758E-2"/>
          <c:w val="0.40802031686889528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FFB094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Дуже песимістичні</c:v>
                </c:pt>
                <c:pt idx="1">
                  <c:v>Скоріше песимістичні</c:v>
                </c:pt>
                <c:pt idx="2">
                  <c:v>Скоріше оптимістичні </c:v>
                </c:pt>
                <c:pt idx="3">
                  <c:v>Цілком оптимістичні</c:v>
                </c:pt>
                <c:pt idx="4">
                  <c:v>Важко відповісти</c:v>
                </c:pt>
              </c:strCache>
            </c:strRef>
          </c:cat>
          <c:val>
            <c:numRef>
              <c:f>Лист1!$B$2:$B$6</c:f>
              <c:numCache>
                <c:formatCode>0</c:formatCode>
                <c:ptCount val="5"/>
                <c:pt idx="0">
                  <c:v>10.95</c:v>
                </c:pt>
                <c:pt idx="1">
                  <c:v>28.05</c:v>
                </c:pt>
                <c:pt idx="2">
                  <c:v>38.549999999999997</c:v>
                </c:pt>
                <c:pt idx="3">
                  <c:v>15.7</c:v>
                </c:pt>
                <c:pt idx="4">
                  <c:v>6.75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7399427583613789"/>
          <c:y val="0.66451726617128937"/>
          <c:w val="0.3872961239520048"/>
          <c:h val="0.32030674614476146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47"/>
          <c:h val="0.94070081468088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Захід</c:v>
                </c:pt>
                <c:pt idx="2">
                  <c:v>Центр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11.436170212765999</c:v>
                </c:pt>
                <c:pt idx="1">
                  <c:v>15.4198473282443</c:v>
                </c:pt>
                <c:pt idx="2">
                  <c:v>13.1205673758865</c:v>
                </c:pt>
                <c:pt idx="3">
                  <c:v>21.538461538461501</c:v>
                </c:pt>
                <c:pt idx="4">
                  <c:v>15.086206896551699</c:v>
                </c:pt>
                <c:pt idx="6">
                  <c:v>18.0654338549075</c:v>
                </c:pt>
                <c:pt idx="7">
                  <c:v>15.737704918032801</c:v>
                </c:pt>
                <c:pt idx="8">
                  <c:v>13.2459970887918</c:v>
                </c:pt>
                <c:pt idx="10">
                  <c:v>18.531468531468501</c:v>
                </c:pt>
                <c:pt idx="11">
                  <c:v>15.5709342560554</c:v>
                </c:pt>
                <c:pt idx="12">
                  <c:v>12.561576354679801</c:v>
                </c:pt>
                <c:pt idx="13">
                  <c:v>15.2796725784447</c:v>
                </c:pt>
                <c:pt idx="15">
                  <c:v>17.0275590551181</c:v>
                </c:pt>
                <c:pt idx="16">
                  <c:v>14.329268292682899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Захід</c:v>
                </c:pt>
                <c:pt idx="2">
                  <c:v>Центр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45.212765957446798</c:v>
                </c:pt>
                <c:pt idx="1">
                  <c:v>41.221374045801497</c:v>
                </c:pt>
                <c:pt idx="2">
                  <c:v>43.262411347517698</c:v>
                </c:pt>
                <c:pt idx="3">
                  <c:v>29.010989010989</c:v>
                </c:pt>
                <c:pt idx="4">
                  <c:v>33.189655172413801</c:v>
                </c:pt>
                <c:pt idx="6">
                  <c:v>39.118065433854902</c:v>
                </c:pt>
                <c:pt idx="7">
                  <c:v>38.1967213114754</c:v>
                </c:pt>
                <c:pt idx="8">
                  <c:v>38.282387190684098</c:v>
                </c:pt>
                <c:pt idx="10">
                  <c:v>41.608391608391599</c:v>
                </c:pt>
                <c:pt idx="11">
                  <c:v>39.100346020761201</c:v>
                </c:pt>
                <c:pt idx="12">
                  <c:v>39.901477832512299</c:v>
                </c:pt>
                <c:pt idx="13">
                  <c:v>35.1978171896316</c:v>
                </c:pt>
                <c:pt idx="15">
                  <c:v>36.909448818897602</c:v>
                </c:pt>
                <c:pt idx="16">
                  <c:v>40.243902439024403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Захід</c:v>
                </c:pt>
                <c:pt idx="2">
                  <c:v>Центр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5.8510638297872299</c:v>
                </c:pt>
                <c:pt idx="1">
                  <c:v>6.5648854961832104</c:v>
                </c:pt>
                <c:pt idx="2">
                  <c:v>3.5460992907801399</c:v>
                </c:pt>
                <c:pt idx="3">
                  <c:v>8.3516483516483504</c:v>
                </c:pt>
                <c:pt idx="4">
                  <c:v>9.4827586206896495</c:v>
                </c:pt>
                <c:pt idx="6">
                  <c:v>8.1081081081081106</c:v>
                </c:pt>
                <c:pt idx="7">
                  <c:v>7.5409836065573801</c:v>
                </c:pt>
                <c:pt idx="8">
                  <c:v>4.6579330422125196</c:v>
                </c:pt>
                <c:pt idx="10">
                  <c:v>8.0419580419580399</c:v>
                </c:pt>
                <c:pt idx="11">
                  <c:v>6.9204152249134996</c:v>
                </c:pt>
                <c:pt idx="12">
                  <c:v>5.9113300492610801</c:v>
                </c:pt>
                <c:pt idx="13">
                  <c:v>6.13915416098226</c:v>
                </c:pt>
                <c:pt idx="15">
                  <c:v>7.2834645669291298</c:v>
                </c:pt>
                <c:pt idx="16">
                  <c:v>6.1991869918699196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Захід</c:v>
                </c:pt>
                <c:pt idx="2">
                  <c:v>Центр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0">
                  <c:v>28.4574468085106</c:v>
                </c:pt>
                <c:pt idx="1">
                  <c:v>28.091603053435101</c:v>
                </c:pt>
                <c:pt idx="2">
                  <c:v>31.560283687943301</c:v>
                </c:pt>
                <c:pt idx="3">
                  <c:v>25.4945054945055</c:v>
                </c:pt>
                <c:pt idx="4">
                  <c:v>28.017241379310299</c:v>
                </c:pt>
                <c:pt idx="6">
                  <c:v>25.889046941678501</c:v>
                </c:pt>
                <c:pt idx="7">
                  <c:v>27.0491803278689</c:v>
                </c:pt>
                <c:pt idx="8">
                  <c:v>31.149927219796201</c:v>
                </c:pt>
                <c:pt idx="10">
                  <c:v>25.524475524475498</c:v>
                </c:pt>
                <c:pt idx="11">
                  <c:v>29.411764705882401</c:v>
                </c:pt>
                <c:pt idx="12">
                  <c:v>29.556650246305399</c:v>
                </c:pt>
                <c:pt idx="13">
                  <c:v>28.649386084583899</c:v>
                </c:pt>
                <c:pt idx="15">
                  <c:v>26.5748031496063</c:v>
                </c:pt>
                <c:pt idx="16">
                  <c:v>29.5731707317073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Захід</c:v>
                </c:pt>
                <c:pt idx="2">
                  <c:v>Центр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Лист1!$F$2:$F$18</c:f>
              <c:numCache>
                <c:formatCode>0</c:formatCode>
                <c:ptCount val="17"/>
                <c:pt idx="0">
                  <c:v>9.0425531914893593</c:v>
                </c:pt>
                <c:pt idx="1">
                  <c:v>8.7022900763358795</c:v>
                </c:pt>
                <c:pt idx="2">
                  <c:v>8.5106382978723403</c:v>
                </c:pt>
                <c:pt idx="3">
                  <c:v>15.6043956043956</c:v>
                </c:pt>
                <c:pt idx="4">
                  <c:v>14.2241379310345</c:v>
                </c:pt>
                <c:pt idx="6">
                  <c:v>8.8193456614509191</c:v>
                </c:pt>
                <c:pt idx="7">
                  <c:v>11.4754098360656</c:v>
                </c:pt>
                <c:pt idx="8">
                  <c:v>12.6637554585153</c:v>
                </c:pt>
                <c:pt idx="10">
                  <c:v>6.2937062937062898</c:v>
                </c:pt>
                <c:pt idx="11">
                  <c:v>8.9965397923875408</c:v>
                </c:pt>
                <c:pt idx="12">
                  <c:v>12.0689655172414</c:v>
                </c:pt>
                <c:pt idx="13">
                  <c:v>14.733969986357399</c:v>
                </c:pt>
                <c:pt idx="15">
                  <c:v>12.204724409448801</c:v>
                </c:pt>
                <c:pt idx="16">
                  <c:v>9.6544715447154505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532400944"/>
        <c:axId val="532403664"/>
      </c:barChart>
      <c:catAx>
        <c:axId val="5324009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532403664"/>
        <c:crosses val="autoZero"/>
        <c:auto val="1"/>
        <c:lblAlgn val="ctr"/>
        <c:lblOffset val="100"/>
        <c:noMultiLvlLbl val="0"/>
      </c:catAx>
      <c:valAx>
        <c:axId val="5324036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3240094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550365872343212E-2"/>
          <c:y val="2.9445644090905221E-2"/>
          <c:w val="0.61399000068470244"/>
          <c:h val="0.8645282821662625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Дуже песимістичні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10.95</c:v>
                </c:pt>
                <c:pt idx="1">
                  <c:v>10.95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EE-4C05-BA3F-57E749529C3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Скоріше песимістичні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30.3</c:v>
                </c:pt>
                <c:pt idx="1">
                  <c:v>28.05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EE-4C05-BA3F-57E749529C3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6.95</c:v>
                </c:pt>
                <c:pt idx="1">
                  <c:v>6.75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EE-4C05-BA3F-57E749529C3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Скоріше оптимістичні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38.299999999999997</c:v>
                </c:pt>
                <c:pt idx="1">
                  <c:v>38.549999999999997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0B-4ACA-A9FD-F7EC4992E867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Цілком оптимістичні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uk-UA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13.5</c:v>
                </c:pt>
                <c:pt idx="1">
                  <c:v>15.7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0B-4ACA-A9FD-F7EC4992E8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758129232"/>
        <c:axId val="1758114544"/>
      </c:barChart>
      <c:catAx>
        <c:axId val="17581292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 algn="ctr">
              <a:defRPr lang="uk-UA" sz="1500" b="0" i="0" u="none" strike="noStrike" kern="1200" baseline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defRPr>
            </a:pPr>
            <a:endParaRPr lang="uk-UA"/>
          </a:p>
        </c:txPr>
        <c:crossAx val="1758114544"/>
        <c:crosses val="autoZero"/>
        <c:auto val="1"/>
        <c:lblAlgn val="ctr"/>
        <c:lblOffset val="100"/>
        <c:noMultiLvlLbl val="0"/>
      </c:catAx>
      <c:valAx>
        <c:axId val="175811454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758129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380850999870063"/>
          <c:y val="0.17017073237261252"/>
          <c:w val="0.23793566411376785"/>
          <c:h val="0.4431457756023659"/>
        </c:manualLayout>
      </c:layout>
      <c:overlay val="0"/>
      <c:txPr>
        <a:bodyPr/>
        <a:lstStyle/>
        <a:p>
          <a:pPr>
            <a:defRPr sz="16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17"/>
          <c:y val="8.0675510695884758E-2"/>
          <c:w val="0.40802031686889528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FB094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Повністю погоджуюся</c:v>
                </c:pt>
                <c:pt idx="1">
                  <c:v>Скоріше погоджуюся</c:v>
                </c:pt>
                <c:pt idx="2">
                  <c:v>Скоріше не погоджуюся</c:v>
                </c:pt>
                <c:pt idx="3">
                  <c:v>Зовсім не погоджуюся</c:v>
                </c:pt>
                <c:pt idx="4">
                  <c:v>Важко відповісти</c:v>
                </c:pt>
              </c:strCache>
            </c:strRef>
          </c:cat>
          <c:val>
            <c:numRef>
              <c:f>Лист1!$B$2:$B$6</c:f>
              <c:numCache>
                <c:formatCode>0</c:formatCode>
                <c:ptCount val="5"/>
                <c:pt idx="0">
                  <c:v>65.849999999999994</c:v>
                </c:pt>
                <c:pt idx="1">
                  <c:v>24.8</c:v>
                </c:pt>
                <c:pt idx="2">
                  <c:v>4.7</c:v>
                </c:pt>
                <c:pt idx="3">
                  <c:v>2</c:v>
                </c:pt>
                <c:pt idx="4">
                  <c:v>2.65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7399427583613789"/>
          <c:y val="0.66451726617128937"/>
          <c:w val="0.3872961239520048"/>
          <c:h val="0.32030674614476146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47"/>
          <c:h val="0.94070081468088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Лист1!$A$2:$A$17</c:f>
              <c:strCache>
                <c:ptCount val="16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Схід</c:v>
                </c:pt>
                <c:pt idx="4">
                  <c:v>Північ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</c:strCache>
            </c:strRef>
          </c:cat>
          <c:val>
            <c:numRef>
              <c:f>Лист1!$B$2:$B$17</c:f>
              <c:numCache>
                <c:formatCode>0</c:formatCode>
                <c:ptCount val="16"/>
                <c:pt idx="0">
                  <c:v>73.740458015267194</c:v>
                </c:pt>
                <c:pt idx="1">
                  <c:v>65.602836879432601</c:v>
                </c:pt>
                <c:pt idx="2">
                  <c:v>62.5</c:v>
                </c:pt>
                <c:pt idx="3">
                  <c:v>53.989361702127702</c:v>
                </c:pt>
                <c:pt idx="4">
                  <c:v>66.153846153846104</c:v>
                </c:pt>
                <c:pt idx="6">
                  <c:v>68.705547652916096</c:v>
                </c:pt>
                <c:pt idx="7">
                  <c:v>67.704918032786907</c:v>
                </c:pt>
                <c:pt idx="8">
                  <c:v>61.280931586608403</c:v>
                </c:pt>
                <c:pt idx="10">
                  <c:v>65.559440559440603</c:v>
                </c:pt>
                <c:pt idx="11">
                  <c:v>65.743944636678194</c:v>
                </c:pt>
                <c:pt idx="12">
                  <c:v>64.039408866995103</c:v>
                </c:pt>
                <c:pt idx="13">
                  <c:v>67.121418826739401</c:v>
                </c:pt>
                <c:pt idx="15">
                  <c:v>69.207317073170699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Лист1!$A$2:$A$17</c:f>
              <c:strCache>
                <c:ptCount val="16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Схід</c:v>
                </c:pt>
                <c:pt idx="4">
                  <c:v>Північ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</c:strCache>
            </c:strRef>
          </c:cat>
          <c:val>
            <c:numRef>
              <c:f>Лист1!$C$2:$C$17</c:f>
              <c:numCache>
                <c:formatCode>0</c:formatCode>
                <c:ptCount val="16"/>
                <c:pt idx="0">
                  <c:v>21.2213740458015</c:v>
                </c:pt>
                <c:pt idx="1">
                  <c:v>28.014184397163099</c:v>
                </c:pt>
                <c:pt idx="2">
                  <c:v>25.431034482758601</c:v>
                </c:pt>
                <c:pt idx="3">
                  <c:v>33.244680851063798</c:v>
                </c:pt>
                <c:pt idx="4">
                  <c:v>20.6593406593407</c:v>
                </c:pt>
                <c:pt idx="6">
                  <c:v>21.337126600284499</c:v>
                </c:pt>
                <c:pt idx="7">
                  <c:v>24.426229508196698</c:v>
                </c:pt>
                <c:pt idx="8">
                  <c:v>28.675400291120798</c:v>
                </c:pt>
                <c:pt idx="10">
                  <c:v>27.4475524475524</c:v>
                </c:pt>
                <c:pt idx="11">
                  <c:v>25.259515570934301</c:v>
                </c:pt>
                <c:pt idx="12">
                  <c:v>25.615763546798</c:v>
                </c:pt>
                <c:pt idx="13">
                  <c:v>22.100954979536201</c:v>
                </c:pt>
                <c:pt idx="15">
                  <c:v>23.780487804878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Лист1!$A$2:$A$17</c:f>
              <c:strCache>
                <c:ptCount val="16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Схід</c:v>
                </c:pt>
                <c:pt idx="4">
                  <c:v>Північ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</c:strCache>
            </c:strRef>
          </c:cat>
          <c:val>
            <c:numRef>
              <c:f>Лист1!$D$2:$D$17</c:f>
              <c:numCache>
                <c:formatCode>0</c:formatCode>
                <c:ptCount val="16"/>
                <c:pt idx="0">
                  <c:v>1.3740458015267201</c:v>
                </c:pt>
                <c:pt idx="1">
                  <c:v>1.4184397163120599</c:v>
                </c:pt>
                <c:pt idx="2">
                  <c:v>4.31034482758621</c:v>
                </c:pt>
                <c:pt idx="3">
                  <c:v>3.7234042553191502</c:v>
                </c:pt>
                <c:pt idx="4">
                  <c:v>3.51648351648352</c:v>
                </c:pt>
                <c:pt idx="6">
                  <c:v>3.1294452347083901</c:v>
                </c:pt>
                <c:pt idx="7">
                  <c:v>2.6229508196721301</c:v>
                </c:pt>
                <c:pt idx="8">
                  <c:v>2.1834061135371199</c:v>
                </c:pt>
                <c:pt idx="10">
                  <c:v>2.4475524475524502</c:v>
                </c:pt>
                <c:pt idx="11">
                  <c:v>3.1141868512110702</c:v>
                </c:pt>
                <c:pt idx="12">
                  <c:v>2.4630541871921201</c:v>
                </c:pt>
                <c:pt idx="13">
                  <c:v>2.7285129604365599</c:v>
                </c:pt>
                <c:pt idx="15">
                  <c:v>2.23577235772358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Лист1!$A$2:$A$17</c:f>
              <c:strCache>
                <c:ptCount val="16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Схід</c:v>
                </c:pt>
                <c:pt idx="4">
                  <c:v>Північ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</c:strCache>
            </c:strRef>
          </c:cat>
          <c:val>
            <c:numRef>
              <c:f>Лист1!$E$2:$E$17</c:f>
              <c:numCache>
                <c:formatCode>0</c:formatCode>
                <c:ptCount val="16"/>
                <c:pt idx="0">
                  <c:v>2.7480916030534401</c:v>
                </c:pt>
                <c:pt idx="1">
                  <c:v>2.83687943262411</c:v>
                </c:pt>
                <c:pt idx="2">
                  <c:v>6.0344827586206904</c:v>
                </c:pt>
                <c:pt idx="3">
                  <c:v>6.6489361702127701</c:v>
                </c:pt>
                <c:pt idx="4">
                  <c:v>6.3736263736263696</c:v>
                </c:pt>
                <c:pt idx="6">
                  <c:v>4.9786628733997196</c:v>
                </c:pt>
                <c:pt idx="7">
                  <c:v>3.6065573770491799</c:v>
                </c:pt>
                <c:pt idx="8">
                  <c:v>5.38573508005822</c:v>
                </c:pt>
                <c:pt idx="10">
                  <c:v>4.37062937062937</c:v>
                </c:pt>
                <c:pt idx="11">
                  <c:v>3.1141868512110702</c:v>
                </c:pt>
                <c:pt idx="12">
                  <c:v>5.1724137931034502</c:v>
                </c:pt>
                <c:pt idx="13">
                  <c:v>5.3206002728513004</c:v>
                </c:pt>
                <c:pt idx="15">
                  <c:v>3.5569105691056899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Лист1!$A$2:$A$17</c:f>
              <c:strCache>
                <c:ptCount val="16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Схід</c:v>
                </c:pt>
                <c:pt idx="4">
                  <c:v>Північ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</c:strCache>
            </c:strRef>
          </c:cat>
          <c:val>
            <c:numRef>
              <c:f>Лист1!$F$2:$F$17</c:f>
              <c:numCache>
                <c:formatCode>0</c:formatCode>
                <c:ptCount val="16"/>
                <c:pt idx="0">
                  <c:v>0.91603053435114501</c:v>
                </c:pt>
                <c:pt idx="1">
                  <c:v>2.12765957446809</c:v>
                </c:pt>
                <c:pt idx="2">
                  <c:v>1.72413793103448</c:v>
                </c:pt>
                <c:pt idx="3">
                  <c:v>2.3936170212765999</c:v>
                </c:pt>
                <c:pt idx="4">
                  <c:v>3.2967032967033001</c:v>
                </c:pt>
                <c:pt idx="6">
                  <c:v>1.8492176386913199</c:v>
                </c:pt>
                <c:pt idx="7">
                  <c:v>1.63934426229508</c:v>
                </c:pt>
                <c:pt idx="8">
                  <c:v>2.4745269286754001</c:v>
                </c:pt>
                <c:pt idx="11">
                  <c:v>2.7681660899653999</c:v>
                </c:pt>
                <c:pt idx="12">
                  <c:v>2.7093596059113301</c:v>
                </c:pt>
                <c:pt idx="13">
                  <c:v>2.7285129604365599</c:v>
                </c:pt>
                <c:pt idx="15">
                  <c:v>1.2195121951219501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532400944"/>
        <c:axId val="532403664"/>
      </c:barChart>
      <c:catAx>
        <c:axId val="5324009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532403664"/>
        <c:crosses val="autoZero"/>
        <c:auto val="1"/>
        <c:lblAlgn val="ctr"/>
        <c:lblOffset val="100"/>
        <c:noMultiLvlLbl val="0"/>
      </c:catAx>
      <c:valAx>
        <c:axId val="5324036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3240094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550365872343212E-2"/>
          <c:y val="2.9445644090905221E-2"/>
          <c:w val="0.61399000068470244"/>
          <c:h val="0.8645282821662625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Повністю погоджуюсь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 formatCode="General">
                  <c:v>67</c:v>
                </c:pt>
                <c:pt idx="1">
                  <c:v>65.849999999999994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EE-4C05-BA3F-57E749529C3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Скоріше погоджуюсь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 formatCode="General">
                  <c:v>24</c:v>
                </c:pt>
                <c:pt idx="1">
                  <c:v>24.8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EE-4C05-BA3F-57E749529C3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 formatCode="General">
                  <c:v>2</c:v>
                </c:pt>
                <c:pt idx="1">
                  <c:v>2.65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EE-4C05-BA3F-57E749529C3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Скоріше не погоджуюсь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 formatCode="General">
                  <c:v>4</c:v>
                </c:pt>
                <c:pt idx="1">
                  <c:v>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0B-4ACA-A9FD-F7EC4992E867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Зовсім не погоджуюсь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uk-UA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 formatCode="General">
                  <c:v>3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0B-4ACA-A9FD-F7EC4992E8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758129232"/>
        <c:axId val="1758114544"/>
      </c:barChart>
      <c:catAx>
        <c:axId val="17581292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 algn="ctr">
              <a:defRPr lang="uk-UA" sz="1500" b="0" i="0" u="none" strike="noStrike" kern="1200" baseline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defRPr>
            </a:pPr>
            <a:endParaRPr lang="uk-UA"/>
          </a:p>
        </c:txPr>
        <c:crossAx val="1758114544"/>
        <c:crosses val="autoZero"/>
        <c:auto val="1"/>
        <c:lblAlgn val="ctr"/>
        <c:lblOffset val="100"/>
        <c:noMultiLvlLbl val="0"/>
      </c:catAx>
      <c:valAx>
        <c:axId val="175811454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758129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767597352395104"/>
          <c:y val="0.17017073237261252"/>
          <c:w val="0.30406817420869769"/>
          <c:h val="0.4431457756023659"/>
        </c:manualLayout>
      </c:layout>
      <c:overlay val="0"/>
      <c:txPr>
        <a:bodyPr/>
        <a:lstStyle/>
        <a:p>
          <a:pPr>
            <a:defRPr sz="16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17"/>
          <c:y val="8.0675510695884758E-2"/>
          <c:w val="0.40802031686889528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FFB094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Зовсім не задоволений</c:v>
                </c:pt>
                <c:pt idx="1">
                  <c:v>Скоріше не задоволений</c:v>
                </c:pt>
                <c:pt idx="2">
                  <c:v>Скоріше задоволений</c:v>
                </c:pt>
                <c:pt idx="3">
                  <c:v>Повністю задоволений</c:v>
                </c:pt>
                <c:pt idx="4">
                  <c:v>Важко відповісти</c:v>
                </c:pt>
              </c:strCache>
            </c:strRef>
          </c:cat>
          <c:val>
            <c:numRef>
              <c:f>Лист1!$B$2:$B$6</c:f>
              <c:numCache>
                <c:formatCode>0</c:formatCode>
                <c:ptCount val="5"/>
                <c:pt idx="0">
                  <c:v>5.2</c:v>
                </c:pt>
                <c:pt idx="1">
                  <c:v>15.85</c:v>
                </c:pt>
                <c:pt idx="2">
                  <c:v>48.8</c:v>
                </c:pt>
                <c:pt idx="3">
                  <c:v>27.7</c:v>
                </c:pt>
                <c:pt idx="4">
                  <c:v>2.4500000000000002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7399427583613789"/>
          <c:y val="0.66451726617128937"/>
          <c:w val="0.3872961239520048"/>
          <c:h val="0.32030674614476146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47"/>
          <c:h val="0.94070081468088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Південь</c:v>
                </c:pt>
                <c:pt idx="2">
                  <c:v>Схід</c:v>
                </c:pt>
                <c:pt idx="3">
                  <c:v>Центр</c:v>
                </c:pt>
                <c:pt idx="4">
                  <c:v>Північ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30.992366412213698</c:v>
                </c:pt>
                <c:pt idx="1">
                  <c:v>28.017241379310299</c:v>
                </c:pt>
                <c:pt idx="2">
                  <c:v>23.936170212766001</c:v>
                </c:pt>
                <c:pt idx="3">
                  <c:v>26.595744680851102</c:v>
                </c:pt>
                <c:pt idx="4">
                  <c:v>26.593406593406598</c:v>
                </c:pt>
                <c:pt idx="6">
                  <c:v>30.156472261735399</c:v>
                </c:pt>
                <c:pt idx="7">
                  <c:v>28.8524590163934</c:v>
                </c:pt>
                <c:pt idx="8">
                  <c:v>24.1630276564774</c:v>
                </c:pt>
                <c:pt idx="10">
                  <c:v>39.860139860139903</c:v>
                </c:pt>
                <c:pt idx="11">
                  <c:v>25.259515570934301</c:v>
                </c:pt>
                <c:pt idx="12">
                  <c:v>25.123152709359601</c:v>
                </c:pt>
                <c:pt idx="13">
                  <c:v>20.600272851296001</c:v>
                </c:pt>
                <c:pt idx="15">
                  <c:v>25.609756097561</c:v>
                </c:pt>
                <c:pt idx="16">
                  <c:v>29.7244094488189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Південь</c:v>
                </c:pt>
                <c:pt idx="2">
                  <c:v>Схід</c:v>
                </c:pt>
                <c:pt idx="3">
                  <c:v>Центр</c:v>
                </c:pt>
                <c:pt idx="4">
                  <c:v>Північ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49.465648854961799</c:v>
                </c:pt>
                <c:pt idx="1">
                  <c:v>49.137931034482797</c:v>
                </c:pt>
                <c:pt idx="2">
                  <c:v>51.861702127659598</c:v>
                </c:pt>
                <c:pt idx="3">
                  <c:v>48.581560283687899</c:v>
                </c:pt>
                <c:pt idx="4">
                  <c:v>45.274725274725299</c:v>
                </c:pt>
                <c:pt idx="6">
                  <c:v>48.079658605974402</c:v>
                </c:pt>
                <c:pt idx="7">
                  <c:v>47.868852459016402</c:v>
                </c:pt>
                <c:pt idx="8">
                  <c:v>50.363901018922903</c:v>
                </c:pt>
                <c:pt idx="10">
                  <c:v>44.4055944055944</c:v>
                </c:pt>
                <c:pt idx="11">
                  <c:v>51.903114186851198</c:v>
                </c:pt>
                <c:pt idx="12">
                  <c:v>50</c:v>
                </c:pt>
                <c:pt idx="13">
                  <c:v>50.341064120054597</c:v>
                </c:pt>
                <c:pt idx="15">
                  <c:v>52.134146341463399</c:v>
                </c:pt>
                <c:pt idx="16">
                  <c:v>45.570866141732303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Південь</c:v>
                </c:pt>
                <c:pt idx="2">
                  <c:v>Схід</c:v>
                </c:pt>
                <c:pt idx="3">
                  <c:v>Центр</c:v>
                </c:pt>
                <c:pt idx="4">
                  <c:v>Північ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3.0534351145038201</c:v>
                </c:pt>
                <c:pt idx="1">
                  <c:v>2.5862068965517202</c:v>
                </c:pt>
                <c:pt idx="2">
                  <c:v>0.79787234042553201</c:v>
                </c:pt>
                <c:pt idx="3">
                  <c:v>2.83687943262411</c:v>
                </c:pt>
                <c:pt idx="4">
                  <c:v>2.63736263736264</c:v>
                </c:pt>
                <c:pt idx="6">
                  <c:v>2.2759601706970098</c:v>
                </c:pt>
                <c:pt idx="7">
                  <c:v>2.9508196721311499</c:v>
                </c:pt>
                <c:pt idx="8">
                  <c:v>2.1834061135371199</c:v>
                </c:pt>
                <c:pt idx="10">
                  <c:v>2.2727272727272698</c:v>
                </c:pt>
                <c:pt idx="11">
                  <c:v>2.7681660899653999</c:v>
                </c:pt>
                <c:pt idx="12">
                  <c:v>1.97044334975369</c:v>
                </c:pt>
                <c:pt idx="13">
                  <c:v>2.7285129604365599</c:v>
                </c:pt>
                <c:pt idx="15">
                  <c:v>2.6422764227642301</c:v>
                </c:pt>
                <c:pt idx="16">
                  <c:v>2.26377952755906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Південь</c:v>
                </c:pt>
                <c:pt idx="2">
                  <c:v>Схід</c:v>
                </c:pt>
                <c:pt idx="3">
                  <c:v>Центр</c:v>
                </c:pt>
                <c:pt idx="4">
                  <c:v>Північ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0">
                  <c:v>12.824427480916</c:v>
                </c:pt>
                <c:pt idx="1">
                  <c:v>15.086206896551699</c:v>
                </c:pt>
                <c:pt idx="2">
                  <c:v>18.351063829787201</c:v>
                </c:pt>
                <c:pt idx="3">
                  <c:v>17.3758865248227</c:v>
                </c:pt>
                <c:pt idx="4">
                  <c:v>17.582417582417602</c:v>
                </c:pt>
                <c:pt idx="6">
                  <c:v>15.078236130867699</c:v>
                </c:pt>
                <c:pt idx="7">
                  <c:v>15.081967213114799</c:v>
                </c:pt>
                <c:pt idx="8">
                  <c:v>17.321688500727799</c:v>
                </c:pt>
                <c:pt idx="10">
                  <c:v>10.489510489510501</c:v>
                </c:pt>
                <c:pt idx="11">
                  <c:v>15.2249134948097</c:v>
                </c:pt>
                <c:pt idx="12">
                  <c:v>16.995073891625601</c:v>
                </c:pt>
                <c:pt idx="13">
                  <c:v>19.645293315143199</c:v>
                </c:pt>
                <c:pt idx="15">
                  <c:v>14.837398373983699</c:v>
                </c:pt>
                <c:pt idx="16">
                  <c:v>16.830708661417301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Південь</c:v>
                </c:pt>
                <c:pt idx="2">
                  <c:v>Схід</c:v>
                </c:pt>
                <c:pt idx="3">
                  <c:v>Центр</c:v>
                </c:pt>
                <c:pt idx="4">
                  <c:v>Північ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Лист1!$F$2:$F$18</c:f>
              <c:numCache>
                <c:formatCode>0</c:formatCode>
                <c:ptCount val="17"/>
                <c:pt idx="0">
                  <c:v>3.66412213740458</c:v>
                </c:pt>
                <c:pt idx="1">
                  <c:v>5.1724137931034502</c:v>
                </c:pt>
                <c:pt idx="2">
                  <c:v>5.0531914893616996</c:v>
                </c:pt>
                <c:pt idx="3">
                  <c:v>4.6099290780141802</c:v>
                </c:pt>
                <c:pt idx="4">
                  <c:v>7.9120879120879097</c:v>
                </c:pt>
                <c:pt idx="6">
                  <c:v>4.4096728307254596</c:v>
                </c:pt>
                <c:pt idx="7">
                  <c:v>5.2459016393442601</c:v>
                </c:pt>
                <c:pt idx="8">
                  <c:v>5.9679767103347903</c:v>
                </c:pt>
                <c:pt idx="10">
                  <c:v>2.9720279720279699</c:v>
                </c:pt>
                <c:pt idx="11">
                  <c:v>4.8442906574394504</c:v>
                </c:pt>
                <c:pt idx="12">
                  <c:v>5.9113300492610801</c:v>
                </c:pt>
                <c:pt idx="13">
                  <c:v>6.6848567530695799</c:v>
                </c:pt>
                <c:pt idx="15">
                  <c:v>4.7764227642276396</c:v>
                </c:pt>
                <c:pt idx="16">
                  <c:v>5.6102362204724399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532400944"/>
        <c:axId val="532403664"/>
      </c:barChart>
      <c:catAx>
        <c:axId val="5324009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532403664"/>
        <c:crosses val="autoZero"/>
        <c:auto val="1"/>
        <c:lblAlgn val="ctr"/>
        <c:lblOffset val="100"/>
        <c:noMultiLvlLbl val="0"/>
      </c:catAx>
      <c:valAx>
        <c:axId val="5324036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3240094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550365872343212E-2"/>
          <c:y val="2.9445644090905221E-2"/>
          <c:w val="0.61399000068470244"/>
          <c:h val="0.8645282821662625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Зовсім не задоволений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4.0999999999999996</c:v>
                </c:pt>
                <c:pt idx="1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EE-4C05-BA3F-57E749529C3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Скоріше не задоволений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18.100000000000001</c:v>
                </c:pt>
                <c:pt idx="1">
                  <c:v>15.85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EE-4C05-BA3F-57E749529C3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         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2.25</c:v>
                </c:pt>
                <c:pt idx="1">
                  <c:v>2.4500000000000002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EE-4C05-BA3F-57E749529C3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Скоріше задоволений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48.45</c:v>
                </c:pt>
                <c:pt idx="1">
                  <c:v>48.8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0B-4ACA-A9FD-F7EC4992E867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Повністю задоволений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uk-UA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27.1</c:v>
                </c:pt>
                <c:pt idx="1">
                  <c:v>27.7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0B-4ACA-A9FD-F7EC4992E8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758129232"/>
        <c:axId val="1758114544"/>
      </c:barChart>
      <c:catAx>
        <c:axId val="17581292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 algn="ctr">
              <a:defRPr lang="uk-UA" sz="1500" b="0" i="0" u="none" strike="noStrike" kern="1200" baseline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defRPr>
            </a:pPr>
            <a:endParaRPr lang="uk-UA"/>
          </a:p>
        </c:txPr>
        <c:crossAx val="1758114544"/>
        <c:crosses val="autoZero"/>
        <c:auto val="1"/>
        <c:lblAlgn val="ctr"/>
        <c:lblOffset val="100"/>
        <c:noMultiLvlLbl val="0"/>
      </c:catAx>
      <c:valAx>
        <c:axId val="175811454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758129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0441039249849713"/>
          <c:y val="0.17017073237261252"/>
          <c:w val="0.2773337552341516"/>
          <c:h val="0.4431457756023659"/>
        </c:manualLayout>
      </c:layout>
      <c:overlay val="0"/>
      <c:txPr>
        <a:bodyPr/>
        <a:lstStyle/>
        <a:p>
          <a:pPr>
            <a:defRPr sz="16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17"/>
          <c:y val="8.0675510695884758E-2"/>
          <c:w val="0.40802031686889528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FB094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Цілком безпечно</c:v>
                </c:pt>
                <c:pt idx="1">
                  <c:v>Скоріше безпечно</c:v>
                </c:pt>
                <c:pt idx="2">
                  <c:v>Скоріше небезпечно</c:v>
                </c:pt>
                <c:pt idx="3">
                  <c:v>Зовсім небезпечно</c:v>
                </c:pt>
                <c:pt idx="4">
                  <c:v>Важко відповісти</c:v>
                </c:pt>
              </c:strCache>
            </c:strRef>
          </c:cat>
          <c:val>
            <c:numRef>
              <c:f>Лист1!$B$2:$B$6</c:f>
              <c:numCache>
                <c:formatCode>0</c:formatCode>
                <c:ptCount val="5"/>
                <c:pt idx="0">
                  <c:v>28.4</c:v>
                </c:pt>
                <c:pt idx="1">
                  <c:v>37.299999999999997</c:v>
                </c:pt>
                <c:pt idx="2">
                  <c:v>22.25</c:v>
                </c:pt>
                <c:pt idx="3">
                  <c:v>10.75</c:v>
                </c:pt>
                <c:pt idx="4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7399427583613789"/>
          <c:y val="0.66451726617128937"/>
          <c:w val="0.3872961239520048"/>
          <c:h val="0.32030674614476146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47"/>
          <c:h val="0.94070081468088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Північ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44.427480916030497</c:v>
                </c:pt>
                <c:pt idx="1">
                  <c:v>35.106382978723403</c:v>
                </c:pt>
                <c:pt idx="2">
                  <c:v>19.827586206896601</c:v>
                </c:pt>
                <c:pt idx="3">
                  <c:v>19.120879120879099</c:v>
                </c:pt>
                <c:pt idx="4">
                  <c:v>11.968085106383</c:v>
                </c:pt>
                <c:pt idx="6">
                  <c:v>35.846372688477899</c:v>
                </c:pt>
                <c:pt idx="7">
                  <c:v>30</c:v>
                </c:pt>
                <c:pt idx="8">
                  <c:v>19.359534206695798</c:v>
                </c:pt>
                <c:pt idx="10">
                  <c:v>36.713286713286699</c:v>
                </c:pt>
                <c:pt idx="11">
                  <c:v>32.5259515570934</c:v>
                </c:pt>
                <c:pt idx="12">
                  <c:v>25.123152709359601</c:v>
                </c:pt>
                <c:pt idx="13">
                  <c:v>22.100954979536201</c:v>
                </c:pt>
                <c:pt idx="15">
                  <c:v>33.661417322834602</c:v>
                </c:pt>
                <c:pt idx="16">
                  <c:v>22.967479674796699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Північ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42.748091603053403</c:v>
                </c:pt>
                <c:pt idx="1">
                  <c:v>46.0992907801418</c:v>
                </c:pt>
                <c:pt idx="2">
                  <c:v>35.344827586206897</c:v>
                </c:pt>
                <c:pt idx="3">
                  <c:v>28.131868131868099</c:v>
                </c:pt>
                <c:pt idx="4">
                  <c:v>33.510638297872298</c:v>
                </c:pt>
                <c:pt idx="6">
                  <c:v>38.5490753911807</c:v>
                </c:pt>
                <c:pt idx="7">
                  <c:v>39.508196721311499</c:v>
                </c:pt>
                <c:pt idx="8">
                  <c:v>34.061135371178999</c:v>
                </c:pt>
                <c:pt idx="10">
                  <c:v>37.062937062937102</c:v>
                </c:pt>
                <c:pt idx="11">
                  <c:v>32.5259515570934</c:v>
                </c:pt>
                <c:pt idx="12">
                  <c:v>37.931034482758598</c:v>
                </c:pt>
                <c:pt idx="13">
                  <c:v>39.017735334242801</c:v>
                </c:pt>
                <c:pt idx="15">
                  <c:v>36.417322834645702</c:v>
                </c:pt>
                <c:pt idx="16">
                  <c:v>38.211382113821102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Північ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1.0687022900763401</c:v>
                </c:pt>
                <c:pt idx="1">
                  <c:v>1.4184397163120599</c:v>
                </c:pt>
                <c:pt idx="2">
                  <c:v>2.1551724137931001</c:v>
                </c:pt>
                <c:pt idx="3">
                  <c:v>1.75824175824176</c:v>
                </c:pt>
                <c:pt idx="4">
                  <c:v>0.53191489361702105</c:v>
                </c:pt>
                <c:pt idx="6">
                  <c:v>1.9914651493598901</c:v>
                </c:pt>
                <c:pt idx="7">
                  <c:v>1.4754098360655701</c:v>
                </c:pt>
                <c:pt idx="10">
                  <c:v>1.22377622377622</c:v>
                </c:pt>
                <c:pt idx="11">
                  <c:v>1.0380622837370199</c:v>
                </c:pt>
                <c:pt idx="12">
                  <c:v>1.47783251231527</c:v>
                </c:pt>
                <c:pt idx="13">
                  <c:v>1.3642564802182799</c:v>
                </c:pt>
                <c:pt idx="15">
                  <c:v>1.1811023622047201</c:v>
                </c:pt>
                <c:pt idx="16">
                  <c:v>1.4227642276422801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Північ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0">
                  <c:v>7.7862595419847302</c:v>
                </c:pt>
                <c:pt idx="1">
                  <c:v>14.539007092198601</c:v>
                </c:pt>
                <c:pt idx="2">
                  <c:v>26.724137931034502</c:v>
                </c:pt>
                <c:pt idx="3">
                  <c:v>31.868131868131901</c:v>
                </c:pt>
                <c:pt idx="4">
                  <c:v>38.829787234042499</c:v>
                </c:pt>
                <c:pt idx="6">
                  <c:v>16.073968705547699</c:v>
                </c:pt>
                <c:pt idx="7">
                  <c:v>19.836065573770501</c:v>
                </c:pt>
                <c:pt idx="8">
                  <c:v>30.713245997088801</c:v>
                </c:pt>
                <c:pt idx="10">
                  <c:v>18.881118881118901</c:v>
                </c:pt>
                <c:pt idx="11">
                  <c:v>26.297577854671299</c:v>
                </c:pt>
                <c:pt idx="12">
                  <c:v>22.660098522167502</c:v>
                </c:pt>
                <c:pt idx="13">
                  <c:v>23.0559345156889</c:v>
                </c:pt>
                <c:pt idx="15">
                  <c:v>18.405511811023601</c:v>
                </c:pt>
                <c:pt idx="16">
                  <c:v>26.219512195122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Північ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Лист1!$F$2:$F$18</c:f>
              <c:numCache>
                <c:formatCode>0</c:formatCode>
                <c:ptCount val="17"/>
                <c:pt idx="0">
                  <c:v>3.96946564885496</c:v>
                </c:pt>
                <c:pt idx="1">
                  <c:v>2.83687943262411</c:v>
                </c:pt>
                <c:pt idx="2">
                  <c:v>15.948275862069</c:v>
                </c:pt>
                <c:pt idx="3">
                  <c:v>19.120879120879099</c:v>
                </c:pt>
                <c:pt idx="4">
                  <c:v>15.159574468085101</c:v>
                </c:pt>
                <c:pt idx="6">
                  <c:v>7.5391180654338497</c:v>
                </c:pt>
                <c:pt idx="7">
                  <c:v>9.1803278688524603</c:v>
                </c:pt>
                <c:pt idx="8">
                  <c:v>15.429403202329</c:v>
                </c:pt>
                <c:pt idx="10">
                  <c:v>6.1188811188811201</c:v>
                </c:pt>
                <c:pt idx="11">
                  <c:v>7.6124567474048401</c:v>
                </c:pt>
                <c:pt idx="12">
                  <c:v>12.807881773399</c:v>
                </c:pt>
                <c:pt idx="13">
                  <c:v>14.4611186903138</c:v>
                </c:pt>
                <c:pt idx="15">
                  <c:v>10.3346456692913</c:v>
                </c:pt>
                <c:pt idx="16">
                  <c:v>11.178861788617899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532400944"/>
        <c:axId val="532403664"/>
      </c:barChart>
      <c:catAx>
        <c:axId val="5324009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532403664"/>
        <c:crosses val="autoZero"/>
        <c:auto val="1"/>
        <c:lblAlgn val="ctr"/>
        <c:lblOffset val="100"/>
        <c:noMultiLvlLbl val="0"/>
      </c:catAx>
      <c:valAx>
        <c:axId val="5324036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3240094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12"/>
          <c:y val="0.11978752597527252"/>
          <c:w val="0.46204486146116036"/>
          <c:h val="0.8309768634184029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D6F-4DBD-90EB-1D84154E0960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EE3D-4205-A35D-3B97E505783E}"/>
              </c:ext>
            </c:extLst>
          </c:dPt>
          <c:dPt>
            <c:idx val="13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5-EE3D-4205-A35D-3B97E505783E}"/>
              </c:ext>
            </c:extLst>
          </c:dPt>
          <c:dPt>
            <c:idx val="14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7-EE3D-4205-A35D-3B97E505783E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7CE-43F6-8259-20EABAB2AB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Бути здоровим, добре почуватися</c:v>
                </c:pt>
                <c:pt idx="1">
                  <c:v>Щаслива власна родина</c:v>
                </c:pt>
                <c:pt idx="2">
                  <c:v>Діти</c:v>
                </c:pt>
                <c:pt idx="3">
                  <c:v>Матеріальний добробут</c:v>
                </c:pt>
                <c:pt idx="4">
                  <c:v>Відчуття захищеності та впевненості у майбутньому</c:v>
                </c:pt>
                <c:pt idx="5">
                  <c:v>Свобода та незалежність у власних рішеннях та діях</c:v>
                </c:pt>
                <c:pt idx="6">
                  <c:v>Особистий розвиток</c:v>
                </c:pt>
                <c:pt idx="7">
                  <c:v>Добрі й надійні друзі</c:v>
                </c:pt>
                <c:pt idx="8">
                  <c:v>Особисті стосунки</c:v>
                </c:pt>
                <c:pt idx="9">
                  <c:v>Бути корисним суспільству</c:v>
                </c:pt>
                <c:pt idx="10">
                  <c:v>Цікава, улюблена робота</c:v>
                </c:pt>
                <c:pt idx="11">
                  <c:v>Творча або професійна самореалізація</c:v>
                </c:pt>
                <c:pt idx="12">
                  <c:v>Цікаве дозвілля</c:v>
                </c:pt>
                <c:pt idx="13">
                  <c:v>Інше</c:v>
                </c:pt>
                <c:pt idx="14">
                  <c:v>Важко відповісти</c:v>
                </c:pt>
              </c:strCache>
            </c:strRef>
          </c:cat>
          <c:val>
            <c:numRef>
              <c:f>Лист1!$B$2:$B$16</c:f>
              <c:numCache>
                <c:formatCode>0</c:formatCode>
                <c:ptCount val="15"/>
                <c:pt idx="0">
                  <c:v>60.95</c:v>
                </c:pt>
                <c:pt idx="1">
                  <c:v>30.45</c:v>
                </c:pt>
                <c:pt idx="2">
                  <c:v>28.3</c:v>
                </c:pt>
                <c:pt idx="3">
                  <c:v>25.05</c:v>
                </c:pt>
                <c:pt idx="4">
                  <c:v>23.4</c:v>
                </c:pt>
                <c:pt idx="5">
                  <c:v>18.55</c:v>
                </c:pt>
                <c:pt idx="6">
                  <c:v>18.149999999999999</c:v>
                </c:pt>
                <c:pt idx="7">
                  <c:v>16.399999999999999</c:v>
                </c:pt>
                <c:pt idx="8">
                  <c:v>11.15</c:v>
                </c:pt>
                <c:pt idx="9">
                  <c:v>9.8000000000000007</c:v>
                </c:pt>
                <c:pt idx="10">
                  <c:v>8.4499999999999993</c:v>
                </c:pt>
                <c:pt idx="11">
                  <c:v>7.5</c:v>
                </c:pt>
                <c:pt idx="12">
                  <c:v>2.75</c:v>
                </c:pt>
                <c:pt idx="13">
                  <c:v>0.45</c:v>
                </c:pt>
                <c:pt idx="14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08'25</c:v>
                </c:pt>
              </c:strCache>
            </c:strRef>
          </c:tx>
          <c:spPr>
            <a:solidFill>
              <a:srgbClr val="BFDCF9"/>
            </a:solidFill>
          </c:spPr>
          <c:invertIfNegative val="0"/>
          <c:dPt>
            <c:idx val="13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8C2E-45B0-8CB5-8EB7CDA29868}"/>
              </c:ext>
            </c:extLst>
          </c:dPt>
          <c:dPt>
            <c:idx val="14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8C2E-45B0-8CB5-8EB7CDA2986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tx1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Лист1!$A$2:$A$16</c:f>
              <c:strCache>
                <c:ptCount val="15"/>
                <c:pt idx="0">
                  <c:v>Бути здоровим, добре почуватися</c:v>
                </c:pt>
                <c:pt idx="1">
                  <c:v>Щаслива власна родина</c:v>
                </c:pt>
                <c:pt idx="2">
                  <c:v>Діти</c:v>
                </c:pt>
                <c:pt idx="3">
                  <c:v>Матеріальний добробут</c:v>
                </c:pt>
                <c:pt idx="4">
                  <c:v>Відчуття захищеності та впевненості у майбутньому</c:v>
                </c:pt>
                <c:pt idx="5">
                  <c:v>Свобода та незалежність у власних рішеннях та діях</c:v>
                </c:pt>
                <c:pt idx="6">
                  <c:v>Особистий розвиток</c:v>
                </c:pt>
                <c:pt idx="7">
                  <c:v>Добрі й надійні друзі</c:v>
                </c:pt>
                <c:pt idx="8">
                  <c:v>Особисті стосунки</c:v>
                </c:pt>
                <c:pt idx="9">
                  <c:v>Бути корисним суспільству</c:v>
                </c:pt>
                <c:pt idx="10">
                  <c:v>Цікава, улюблена робота</c:v>
                </c:pt>
                <c:pt idx="11">
                  <c:v>Творча або професійна самореалізація</c:v>
                </c:pt>
                <c:pt idx="12">
                  <c:v>Цікаве дозвілля</c:v>
                </c:pt>
                <c:pt idx="13">
                  <c:v>Інше</c:v>
                </c:pt>
                <c:pt idx="14">
                  <c:v>Важко відповісти</c:v>
                </c:pt>
              </c:strCache>
            </c:strRef>
          </c:cat>
          <c:val>
            <c:numRef>
              <c:f>Лист1!$C$2:$C$16</c:f>
              <c:numCache>
                <c:formatCode>0</c:formatCode>
                <c:ptCount val="15"/>
                <c:pt idx="0">
                  <c:v>58.7</c:v>
                </c:pt>
                <c:pt idx="1">
                  <c:v>31.8</c:v>
                </c:pt>
                <c:pt idx="2">
                  <c:v>33.200000000000003</c:v>
                </c:pt>
                <c:pt idx="3">
                  <c:v>22.6</c:v>
                </c:pt>
                <c:pt idx="4">
                  <c:v>28.5</c:v>
                </c:pt>
                <c:pt idx="5">
                  <c:v>16.95</c:v>
                </c:pt>
                <c:pt idx="6">
                  <c:v>17.25</c:v>
                </c:pt>
                <c:pt idx="7">
                  <c:v>12.7</c:v>
                </c:pt>
                <c:pt idx="8">
                  <c:v>8.75</c:v>
                </c:pt>
                <c:pt idx="9">
                  <c:v>11.2</c:v>
                </c:pt>
                <c:pt idx="10">
                  <c:v>7.5</c:v>
                </c:pt>
                <c:pt idx="11">
                  <c:v>7.15</c:v>
                </c:pt>
                <c:pt idx="12">
                  <c:v>2.1</c:v>
                </c:pt>
                <c:pt idx="13">
                  <c:v>0.8</c:v>
                </c:pt>
                <c:pt idx="1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2E-45B0-8CB5-8EB7CDA298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5367104"/>
        <c:axId val="25355136"/>
      </c:barChart>
      <c:catAx>
        <c:axId val="2536710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5355136"/>
        <c:crosses val="autoZero"/>
        <c:auto val="1"/>
        <c:lblAlgn val="ctr"/>
        <c:lblOffset val="100"/>
        <c:noMultiLvlLbl val="0"/>
      </c:catAx>
      <c:valAx>
        <c:axId val="25355136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extTo"/>
        <c:crossAx val="253671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577968464007232"/>
          <c:y val="0.46323136802297227"/>
          <c:w val="6.1726246095016098E-2"/>
          <c:h val="9.5730856467649311E-2"/>
        </c:manualLayout>
      </c:layout>
      <c:overlay val="0"/>
      <c:txPr>
        <a:bodyPr/>
        <a:lstStyle/>
        <a:p>
          <a:pPr>
            <a:defRPr sz="1400"/>
          </a:pPr>
          <a:endParaRPr lang="uk-UA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12"/>
          <c:y val="0.12190201014186523"/>
          <c:w val="0.46204486146116036"/>
          <c:h val="0.8309768634184029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D6F-4DBD-90EB-1D84154E0960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EE3D-4205-A35D-3B97E505783E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EE3D-4205-A35D-3B97E505783E}"/>
              </c:ext>
            </c:extLst>
          </c:dPt>
          <c:dPt>
            <c:idx val="1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EE3D-4205-A35D-3B97E505783E}"/>
              </c:ext>
            </c:extLst>
          </c:dPt>
          <c:dPt>
            <c:idx val="15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0-7B71-4E43-BB49-1D035CCEC1ED}"/>
              </c:ext>
            </c:extLst>
          </c:dPt>
          <c:dPt>
            <c:idx val="16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1-BA2E-4867-BFE9-7CC54F77BD4D}"/>
              </c:ext>
            </c:extLst>
          </c:dPt>
          <c:dPt>
            <c:idx val="17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3-BA2E-4867-BFE9-7CC54F77BD4D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7CE-43F6-8259-20EABAB2AB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Лист1!$A$2:$A$19</c:f>
              <c:strCache>
                <c:ptCount val="18"/>
                <c:pt idx="0">
                  <c:v>Посилення обстрілів</c:v>
                </c:pt>
                <c:pt idx="1">
                  <c:v>Зростання цін та інфляція</c:v>
                </c:pt>
                <c:pt idx="2">
                  <c:v>Економічна криза</c:v>
                </c:pt>
                <c:pt idx="3">
                  <c:v>Відключення світла і теплопостачання</c:v>
                </c:pt>
                <c:pt idx="4">
                  <c:v>Подальша окупація територій</c:v>
                </c:pt>
                <c:pt idx="5">
                  <c:v>Конфлікти у суспільстві</c:v>
                </c:pt>
                <c:pt idx="6">
                  <c:v>Політична криза</c:v>
                </c:pt>
                <c:pt idx="7">
                  <c:v>Масовий виїзд українців за кордон</c:v>
                </c:pt>
                <c:pt idx="8">
                  <c:v>Демографічна криза</c:v>
                </c:pt>
                <c:pt idx="9">
                  <c:v>Погіршення екології</c:v>
                </c:pt>
                <c:pt idx="10">
                  <c:v>Недотримання демократичних прав і свобод</c:v>
                </c:pt>
                <c:pt idx="11">
                  <c:v>Погіршення доступу до медицини</c:v>
                </c:pt>
                <c:pt idx="12">
                  <c:v>Масові протести</c:v>
                </c:pt>
                <c:pt idx="13">
                  <c:v>Погіршення якості освіти</c:v>
                </c:pt>
                <c:pt idx="14">
                  <c:v>Припинення підтримки від іноземних партнерів</c:v>
                </c:pt>
                <c:pt idx="15">
                  <c:v>Інше</c:v>
                </c:pt>
                <c:pt idx="16">
                  <c:v>Жодне</c:v>
                </c:pt>
                <c:pt idx="17">
                  <c:v>Важко відповісти</c:v>
                </c:pt>
              </c:strCache>
            </c:strRef>
          </c:cat>
          <c:val>
            <c:numRef>
              <c:f>Лист1!$B$2:$B$19</c:f>
              <c:numCache>
                <c:formatCode>0</c:formatCode>
                <c:ptCount val="18"/>
                <c:pt idx="0">
                  <c:v>40.700000000000003</c:v>
                </c:pt>
                <c:pt idx="1">
                  <c:v>39.799999999999997</c:v>
                </c:pt>
                <c:pt idx="2">
                  <c:v>37.75</c:v>
                </c:pt>
                <c:pt idx="3">
                  <c:v>24.7</c:v>
                </c:pt>
                <c:pt idx="4">
                  <c:v>23.95</c:v>
                </c:pt>
                <c:pt idx="5">
                  <c:v>14.3</c:v>
                </c:pt>
                <c:pt idx="6">
                  <c:v>11.25</c:v>
                </c:pt>
                <c:pt idx="7">
                  <c:v>11.2</c:v>
                </c:pt>
                <c:pt idx="8">
                  <c:v>10.199999999999999</c:v>
                </c:pt>
                <c:pt idx="9">
                  <c:v>9.75</c:v>
                </c:pt>
                <c:pt idx="10">
                  <c:v>7.7</c:v>
                </c:pt>
                <c:pt idx="11">
                  <c:v>7</c:v>
                </c:pt>
                <c:pt idx="12">
                  <c:v>6.95</c:v>
                </c:pt>
                <c:pt idx="13">
                  <c:v>5.8</c:v>
                </c:pt>
                <c:pt idx="14">
                  <c:v>5.0999999999999996</c:v>
                </c:pt>
                <c:pt idx="15">
                  <c:v>0.7</c:v>
                </c:pt>
                <c:pt idx="16">
                  <c:v>0.7</c:v>
                </c:pt>
                <c:pt idx="17">
                  <c:v>1.35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08'25</c:v>
                </c:pt>
              </c:strCache>
            </c:strRef>
          </c:tx>
          <c:spPr>
            <a:solidFill>
              <a:srgbClr val="BFDCF9"/>
            </a:solidFill>
          </c:spPr>
          <c:invertIfNegative val="0"/>
          <c:dPt>
            <c:idx val="15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BA2E-4867-BFE9-7CC54F77BD4D}"/>
              </c:ext>
            </c:extLst>
          </c:dPt>
          <c:dPt>
            <c:idx val="16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BA2E-4867-BFE9-7CC54F77BD4D}"/>
              </c:ext>
            </c:extLst>
          </c:dPt>
          <c:dPt>
            <c:idx val="17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4-BA2E-4867-BFE9-7CC54F77BD4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tx1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Лист1!$A$2:$A$19</c:f>
              <c:strCache>
                <c:ptCount val="18"/>
                <c:pt idx="0">
                  <c:v>Посилення обстрілів</c:v>
                </c:pt>
                <c:pt idx="1">
                  <c:v>Зростання цін та інфляція</c:v>
                </c:pt>
                <c:pt idx="2">
                  <c:v>Економічна криза</c:v>
                </c:pt>
                <c:pt idx="3">
                  <c:v>Відключення світла і теплопостачання</c:v>
                </c:pt>
                <c:pt idx="4">
                  <c:v>Подальша окупація територій</c:v>
                </c:pt>
                <c:pt idx="5">
                  <c:v>Конфлікти у суспільстві</c:v>
                </c:pt>
                <c:pt idx="6">
                  <c:v>Політична криза</c:v>
                </c:pt>
                <c:pt idx="7">
                  <c:v>Масовий виїзд українців за кордон</c:v>
                </c:pt>
                <c:pt idx="8">
                  <c:v>Демографічна криза</c:v>
                </c:pt>
                <c:pt idx="9">
                  <c:v>Погіршення екології</c:v>
                </c:pt>
                <c:pt idx="10">
                  <c:v>Недотримання демократичних прав і свобод</c:v>
                </c:pt>
                <c:pt idx="11">
                  <c:v>Погіршення доступу до медицини</c:v>
                </c:pt>
                <c:pt idx="12">
                  <c:v>Масові протести</c:v>
                </c:pt>
                <c:pt idx="13">
                  <c:v>Погіршення якості освіти</c:v>
                </c:pt>
                <c:pt idx="14">
                  <c:v>Припинення підтримки від іноземних партнерів</c:v>
                </c:pt>
                <c:pt idx="15">
                  <c:v>Інше</c:v>
                </c:pt>
                <c:pt idx="16">
                  <c:v>Жодне</c:v>
                </c:pt>
                <c:pt idx="17">
                  <c:v>Важко відповісти</c:v>
                </c:pt>
              </c:strCache>
            </c:strRef>
          </c:cat>
          <c:val>
            <c:numRef>
              <c:f>Лист1!$C$2:$C$19</c:f>
              <c:numCache>
                <c:formatCode>General</c:formatCode>
                <c:ptCount val="18"/>
                <c:pt idx="0">
                  <c:v>32</c:v>
                </c:pt>
                <c:pt idx="1">
                  <c:v>41</c:v>
                </c:pt>
                <c:pt idx="2">
                  <c:v>37</c:v>
                </c:pt>
                <c:pt idx="3">
                  <c:v>9</c:v>
                </c:pt>
                <c:pt idx="4">
                  <c:v>27</c:v>
                </c:pt>
                <c:pt idx="5">
                  <c:v>21</c:v>
                </c:pt>
                <c:pt idx="6">
                  <c:v>14</c:v>
                </c:pt>
                <c:pt idx="7">
                  <c:v>15</c:v>
                </c:pt>
                <c:pt idx="8">
                  <c:v>13</c:v>
                </c:pt>
                <c:pt idx="9">
                  <c:v>12</c:v>
                </c:pt>
                <c:pt idx="10">
                  <c:v>8</c:v>
                </c:pt>
                <c:pt idx="11">
                  <c:v>7</c:v>
                </c:pt>
                <c:pt idx="12">
                  <c:v>8</c:v>
                </c:pt>
                <c:pt idx="13">
                  <c:v>8</c:v>
                </c:pt>
                <c:pt idx="14">
                  <c:v>7</c:v>
                </c:pt>
                <c:pt idx="15" formatCode="0">
                  <c:v>1</c:v>
                </c:pt>
                <c:pt idx="16" formatCode="0">
                  <c:v>1</c:v>
                </c:pt>
                <c:pt idx="17" formatCode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2E-45B0-8CB5-8EB7CDA298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5367104"/>
        <c:axId val="25355136"/>
      </c:barChart>
      <c:catAx>
        <c:axId val="2536710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5355136"/>
        <c:crosses val="autoZero"/>
        <c:auto val="1"/>
        <c:lblAlgn val="ctr"/>
        <c:lblOffset val="100"/>
        <c:noMultiLvlLbl val="0"/>
      </c:catAx>
      <c:valAx>
        <c:axId val="25355136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extTo"/>
        <c:crossAx val="253671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577968464007232"/>
          <c:y val="0.46323136802297227"/>
          <c:w val="6.1726246095016098E-2"/>
          <c:h val="9.5730856467649311E-2"/>
        </c:manualLayout>
      </c:layout>
      <c:overlay val="0"/>
      <c:txPr>
        <a:bodyPr/>
        <a:lstStyle/>
        <a:p>
          <a:pPr>
            <a:defRPr sz="1400"/>
          </a:pPr>
          <a:endParaRPr lang="uk-UA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17"/>
          <c:y val="8.0675510695884758E-2"/>
          <c:w val="0.40802031686889528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FB094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Повністю підтримую</c:v>
                </c:pt>
                <c:pt idx="1">
                  <c:v>Скоріше підтримую</c:v>
                </c:pt>
                <c:pt idx="2">
                  <c:v>Скоріше не підтримую</c:v>
                </c:pt>
                <c:pt idx="3">
                  <c:v>Зовсім не підтримую</c:v>
                </c:pt>
                <c:pt idx="4">
                  <c:v>Важко відповісти</c:v>
                </c:pt>
              </c:strCache>
            </c:strRef>
          </c:cat>
          <c:val>
            <c:numRef>
              <c:f>Лист1!$B$2:$B$6</c:f>
              <c:numCache>
                <c:formatCode>0</c:formatCode>
                <c:ptCount val="5"/>
                <c:pt idx="0">
                  <c:v>42.3</c:v>
                </c:pt>
                <c:pt idx="1">
                  <c:v>32</c:v>
                </c:pt>
                <c:pt idx="2">
                  <c:v>9.9</c:v>
                </c:pt>
                <c:pt idx="3">
                  <c:v>8.4</c:v>
                </c:pt>
                <c:pt idx="4">
                  <c:v>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7399427583613789"/>
          <c:y val="0.66451726617128937"/>
          <c:w val="0.3872961239520048"/>
          <c:h val="0.32030674614476146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47"/>
          <c:h val="0.94070081468088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Захід</c:v>
                </c:pt>
                <c:pt idx="2">
                  <c:v>Північ</c:v>
                </c:pt>
                <c:pt idx="3">
                  <c:v>Схід</c:v>
                </c:pt>
                <c:pt idx="4">
                  <c:v>Південь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45.035460992907801</c:v>
                </c:pt>
                <c:pt idx="1">
                  <c:v>48.702290076335899</c:v>
                </c:pt>
                <c:pt idx="2">
                  <c:v>46.813186813186803</c:v>
                </c:pt>
                <c:pt idx="3">
                  <c:v>30.585106382978701</c:v>
                </c:pt>
                <c:pt idx="4">
                  <c:v>31.034482758620701</c:v>
                </c:pt>
                <c:pt idx="6">
                  <c:v>43.813682678311501</c:v>
                </c:pt>
                <c:pt idx="7">
                  <c:v>40</c:v>
                </c:pt>
                <c:pt idx="8">
                  <c:v>42.816500711237602</c:v>
                </c:pt>
                <c:pt idx="10">
                  <c:v>50.874125874125902</c:v>
                </c:pt>
                <c:pt idx="11">
                  <c:v>44.9826989619377</c:v>
                </c:pt>
                <c:pt idx="12">
                  <c:v>37.438423645320199</c:v>
                </c:pt>
                <c:pt idx="13">
                  <c:v>37.244201909959102</c:v>
                </c:pt>
                <c:pt idx="15">
                  <c:v>46.555118110236201</c:v>
                </c:pt>
                <c:pt idx="16">
                  <c:v>37.9065040650407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Захід</c:v>
                </c:pt>
                <c:pt idx="2">
                  <c:v>Північ</c:v>
                </c:pt>
                <c:pt idx="3">
                  <c:v>Схід</c:v>
                </c:pt>
                <c:pt idx="4">
                  <c:v>Південь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34.042553191489397</c:v>
                </c:pt>
                <c:pt idx="1">
                  <c:v>29.770992366412202</c:v>
                </c:pt>
                <c:pt idx="2">
                  <c:v>27.472527472527499</c:v>
                </c:pt>
                <c:pt idx="3">
                  <c:v>39.095744680851098</c:v>
                </c:pt>
                <c:pt idx="4">
                  <c:v>33.189655172413801</c:v>
                </c:pt>
                <c:pt idx="6">
                  <c:v>32.459970887918502</c:v>
                </c:pt>
                <c:pt idx="7">
                  <c:v>30.983606557377001</c:v>
                </c:pt>
                <c:pt idx="8">
                  <c:v>32.4324324324324</c:v>
                </c:pt>
                <c:pt idx="10">
                  <c:v>31.818181818181799</c:v>
                </c:pt>
                <c:pt idx="11">
                  <c:v>33.217993079584801</c:v>
                </c:pt>
                <c:pt idx="12">
                  <c:v>35.221674876847302</c:v>
                </c:pt>
                <c:pt idx="13">
                  <c:v>29.877216916780402</c:v>
                </c:pt>
                <c:pt idx="15">
                  <c:v>29.232283464566901</c:v>
                </c:pt>
                <c:pt idx="16">
                  <c:v>34.857723577235802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Захід</c:v>
                </c:pt>
                <c:pt idx="2">
                  <c:v>Північ</c:v>
                </c:pt>
                <c:pt idx="3">
                  <c:v>Схід</c:v>
                </c:pt>
                <c:pt idx="4">
                  <c:v>Південь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4.9645390070922</c:v>
                </c:pt>
                <c:pt idx="1">
                  <c:v>6.8702290076335899</c:v>
                </c:pt>
                <c:pt idx="2">
                  <c:v>6.8131868131868103</c:v>
                </c:pt>
                <c:pt idx="3">
                  <c:v>9.0425531914893593</c:v>
                </c:pt>
                <c:pt idx="4">
                  <c:v>10.3448275862069</c:v>
                </c:pt>
                <c:pt idx="6">
                  <c:v>5.8224163027656504</c:v>
                </c:pt>
                <c:pt idx="7">
                  <c:v>9.5081967213114709</c:v>
                </c:pt>
                <c:pt idx="8">
                  <c:v>7.1123755334281702</c:v>
                </c:pt>
                <c:pt idx="10">
                  <c:v>7.5174825174825202</c:v>
                </c:pt>
                <c:pt idx="11">
                  <c:v>6.5743944636678204</c:v>
                </c:pt>
                <c:pt idx="12">
                  <c:v>7.6354679802955703</c:v>
                </c:pt>
                <c:pt idx="13">
                  <c:v>7.5034106412005501</c:v>
                </c:pt>
                <c:pt idx="15">
                  <c:v>6.0039370078740202</c:v>
                </c:pt>
                <c:pt idx="16">
                  <c:v>8.8414634146341502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Захід</c:v>
                </c:pt>
                <c:pt idx="2">
                  <c:v>Північ</c:v>
                </c:pt>
                <c:pt idx="3">
                  <c:v>Схід</c:v>
                </c:pt>
                <c:pt idx="4">
                  <c:v>Південь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0">
                  <c:v>10.992907801418401</c:v>
                </c:pt>
                <c:pt idx="1">
                  <c:v>8.7022900763358795</c:v>
                </c:pt>
                <c:pt idx="2">
                  <c:v>8.5714285714285694</c:v>
                </c:pt>
                <c:pt idx="3">
                  <c:v>9.8404255319148906</c:v>
                </c:pt>
                <c:pt idx="4">
                  <c:v>14.6551724137931</c:v>
                </c:pt>
                <c:pt idx="6">
                  <c:v>10.0436681222707</c:v>
                </c:pt>
                <c:pt idx="7">
                  <c:v>9.5081967213114709</c:v>
                </c:pt>
                <c:pt idx="8">
                  <c:v>10.099573257468</c:v>
                </c:pt>
                <c:pt idx="10">
                  <c:v>6.9930069930069898</c:v>
                </c:pt>
                <c:pt idx="11">
                  <c:v>9.3425605536332199</c:v>
                </c:pt>
                <c:pt idx="12">
                  <c:v>10.3448275862069</c:v>
                </c:pt>
                <c:pt idx="13">
                  <c:v>12.1418826739427</c:v>
                </c:pt>
                <c:pt idx="15">
                  <c:v>9.1535433070866095</c:v>
                </c:pt>
                <c:pt idx="16">
                  <c:v>10.670731707317101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Захід</c:v>
                </c:pt>
                <c:pt idx="2">
                  <c:v>Північ</c:v>
                </c:pt>
                <c:pt idx="3">
                  <c:v>Схід</c:v>
                </c:pt>
                <c:pt idx="4">
                  <c:v>Південь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Лист1!$F$2:$F$18</c:f>
              <c:numCache>
                <c:formatCode>0</c:formatCode>
                <c:ptCount val="17"/>
                <c:pt idx="0">
                  <c:v>4.9645390070922</c:v>
                </c:pt>
                <c:pt idx="1">
                  <c:v>5.9541984732824398</c:v>
                </c:pt>
                <c:pt idx="2">
                  <c:v>10.3296703296703</c:v>
                </c:pt>
                <c:pt idx="3">
                  <c:v>11.436170212765999</c:v>
                </c:pt>
                <c:pt idx="4">
                  <c:v>10.7758620689655</c:v>
                </c:pt>
                <c:pt idx="6">
                  <c:v>7.8602620087336303</c:v>
                </c:pt>
                <c:pt idx="7">
                  <c:v>10</c:v>
                </c:pt>
                <c:pt idx="8">
                  <c:v>7.5391180654338497</c:v>
                </c:pt>
                <c:pt idx="10">
                  <c:v>2.7972027972028002</c:v>
                </c:pt>
                <c:pt idx="11">
                  <c:v>5.8823529411764701</c:v>
                </c:pt>
                <c:pt idx="12">
                  <c:v>9.3596059113300498</c:v>
                </c:pt>
                <c:pt idx="13">
                  <c:v>13.233287858117301</c:v>
                </c:pt>
                <c:pt idx="15">
                  <c:v>9.0551181102362204</c:v>
                </c:pt>
                <c:pt idx="16">
                  <c:v>7.7235772357723604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532400944"/>
        <c:axId val="532403664"/>
      </c:barChart>
      <c:catAx>
        <c:axId val="5324009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532403664"/>
        <c:crosses val="autoZero"/>
        <c:auto val="1"/>
        <c:lblAlgn val="ctr"/>
        <c:lblOffset val="100"/>
        <c:noMultiLvlLbl val="0"/>
      </c:catAx>
      <c:valAx>
        <c:axId val="5324036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3240094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550365872343212E-2"/>
          <c:y val="2.9445644090905221E-2"/>
          <c:w val="0.61399000068470244"/>
          <c:h val="0.864528282166262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Повністю погоджуюсь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2021</c:v>
                </c:pt>
                <c:pt idx="1">
                  <c:v>08'25</c:v>
                </c:pt>
                <c:pt idx="2">
                  <c:v>09'26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68</c:v>
                </c:pt>
                <c:pt idx="1">
                  <c:v>74</c:v>
                </c:pt>
                <c:pt idx="2" formatCode="0">
                  <c:v>74.3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EE-4C05-BA3F-57E749529C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758129232"/>
        <c:axId val="1758114544"/>
      </c:barChart>
      <c:catAx>
        <c:axId val="17581292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 algn="ctr">
              <a:defRPr lang="uk-UA" sz="1500" b="0" i="0" u="none" strike="noStrike" kern="1200" baseline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defRPr>
            </a:pPr>
            <a:endParaRPr lang="uk-UA"/>
          </a:p>
        </c:txPr>
        <c:crossAx val="1758114544"/>
        <c:crosses val="autoZero"/>
        <c:auto val="1"/>
        <c:lblAlgn val="ctr"/>
        <c:lblOffset val="100"/>
        <c:noMultiLvlLbl val="0"/>
      </c:catAx>
      <c:valAx>
        <c:axId val="1758114544"/>
        <c:scaling>
          <c:orientation val="minMax"/>
          <c:max val="100"/>
        </c:scaling>
        <c:delete val="1"/>
        <c:axPos val="l"/>
        <c:numFmt formatCode="General" sourceLinked="1"/>
        <c:majorTickMark val="out"/>
        <c:minorTickMark val="none"/>
        <c:tickLblPos val="nextTo"/>
        <c:crossAx val="1758129232"/>
        <c:crosses val="autoZero"/>
        <c:crossBetween val="between"/>
        <c:majorUnit val="10"/>
        <c:minorUnit val="2"/>
      </c:valAx>
    </c:plotArea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17"/>
          <c:y val="8.0675510695884758E-2"/>
          <c:w val="0.40802031686889528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FB094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Повністю підтримую</c:v>
                </c:pt>
                <c:pt idx="1">
                  <c:v>Скоріше підтримую</c:v>
                </c:pt>
                <c:pt idx="2">
                  <c:v>Скоріше не підтримую</c:v>
                </c:pt>
                <c:pt idx="3">
                  <c:v>Зовсім не підтримую</c:v>
                </c:pt>
                <c:pt idx="4">
                  <c:v>Важко відповісти</c:v>
                </c:pt>
              </c:strCache>
            </c:strRef>
          </c:cat>
          <c:val>
            <c:numRef>
              <c:f>Лист1!$B$2:$B$6</c:f>
              <c:numCache>
                <c:formatCode>0</c:formatCode>
                <c:ptCount val="5"/>
                <c:pt idx="0">
                  <c:v>38.6</c:v>
                </c:pt>
                <c:pt idx="1">
                  <c:v>30.6</c:v>
                </c:pt>
                <c:pt idx="2">
                  <c:v>11.6</c:v>
                </c:pt>
                <c:pt idx="3">
                  <c:v>10.9</c:v>
                </c:pt>
                <c:pt idx="4">
                  <c:v>8.3000000000000007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7399427583613789"/>
          <c:y val="0.66451726617128937"/>
          <c:w val="0.3872961239520048"/>
          <c:h val="0.32030674614476146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47"/>
          <c:h val="0.94070081468088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Схід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45.343511450381698</c:v>
                </c:pt>
                <c:pt idx="1">
                  <c:v>43.6170212765958</c:v>
                </c:pt>
                <c:pt idx="2">
                  <c:v>41.3186813186813</c:v>
                </c:pt>
                <c:pt idx="3">
                  <c:v>25.2659574468085</c:v>
                </c:pt>
                <c:pt idx="4">
                  <c:v>29.741379310344801</c:v>
                </c:pt>
                <c:pt idx="6">
                  <c:v>40.540540540540498</c:v>
                </c:pt>
                <c:pt idx="7">
                  <c:v>37.049180327868903</c:v>
                </c:pt>
                <c:pt idx="8">
                  <c:v>37.991266375545798</c:v>
                </c:pt>
                <c:pt idx="10">
                  <c:v>47.727272727272698</c:v>
                </c:pt>
                <c:pt idx="11">
                  <c:v>42.214532871972303</c:v>
                </c:pt>
                <c:pt idx="12">
                  <c:v>34.729064039408897</c:v>
                </c:pt>
                <c:pt idx="13">
                  <c:v>32.196452933151399</c:v>
                </c:pt>
                <c:pt idx="15">
                  <c:v>42.618110236220502</c:v>
                </c:pt>
                <c:pt idx="16">
                  <c:v>34.451219512195102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Схід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30.229007633587798</c:v>
                </c:pt>
                <c:pt idx="1">
                  <c:v>30.496453900709199</c:v>
                </c:pt>
                <c:pt idx="2">
                  <c:v>28.571428571428601</c:v>
                </c:pt>
                <c:pt idx="3">
                  <c:v>34.574468085106403</c:v>
                </c:pt>
                <c:pt idx="4">
                  <c:v>29.310344827586199</c:v>
                </c:pt>
                <c:pt idx="6">
                  <c:v>30.440967283072499</c:v>
                </c:pt>
                <c:pt idx="7">
                  <c:v>29.016393442622999</c:v>
                </c:pt>
                <c:pt idx="8">
                  <c:v>32.168850072780202</c:v>
                </c:pt>
                <c:pt idx="10">
                  <c:v>31.818181818181799</c:v>
                </c:pt>
                <c:pt idx="11">
                  <c:v>31.833910034602098</c:v>
                </c:pt>
                <c:pt idx="12">
                  <c:v>32.758620689655203</c:v>
                </c:pt>
                <c:pt idx="13">
                  <c:v>27.967257844474801</c:v>
                </c:pt>
                <c:pt idx="15">
                  <c:v>28.0511811023622</c:v>
                </c:pt>
                <c:pt idx="16">
                  <c:v>33.231707317073202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Схід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7.3282442748091601</c:v>
                </c:pt>
                <c:pt idx="1">
                  <c:v>6.3829787234042596</c:v>
                </c:pt>
                <c:pt idx="2">
                  <c:v>7.47252747252747</c:v>
                </c:pt>
                <c:pt idx="3">
                  <c:v>9.8404255319148906</c:v>
                </c:pt>
                <c:pt idx="4">
                  <c:v>12.5</c:v>
                </c:pt>
                <c:pt idx="6">
                  <c:v>8.5348506401138007</c:v>
                </c:pt>
                <c:pt idx="7">
                  <c:v>9.5081967213114709</c:v>
                </c:pt>
                <c:pt idx="8">
                  <c:v>6.9868995633187803</c:v>
                </c:pt>
                <c:pt idx="10">
                  <c:v>8.7412587412587399</c:v>
                </c:pt>
                <c:pt idx="11">
                  <c:v>7.9584775086505202</c:v>
                </c:pt>
                <c:pt idx="12">
                  <c:v>8.6206896551724093</c:v>
                </c:pt>
                <c:pt idx="13">
                  <c:v>7.9126875852660303</c:v>
                </c:pt>
                <c:pt idx="15">
                  <c:v>6.3976377952755898</c:v>
                </c:pt>
                <c:pt idx="16">
                  <c:v>10.264227642276399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Схід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0">
                  <c:v>10.076335877862601</c:v>
                </c:pt>
                <c:pt idx="1">
                  <c:v>10.2836879432624</c:v>
                </c:pt>
                <c:pt idx="2">
                  <c:v>10.109890109890101</c:v>
                </c:pt>
                <c:pt idx="3">
                  <c:v>14.0957446808511</c:v>
                </c:pt>
                <c:pt idx="4">
                  <c:v>16.379310344827601</c:v>
                </c:pt>
                <c:pt idx="6">
                  <c:v>10.099573257468</c:v>
                </c:pt>
                <c:pt idx="7">
                  <c:v>11.639344262295101</c:v>
                </c:pt>
                <c:pt idx="8">
                  <c:v>13.1004366812227</c:v>
                </c:pt>
                <c:pt idx="10">
                  <c:v>7.8671328671328702</c:v>
                </c:pt>
                <c:pt idx="11">
                  <c:v>10.380622837370201</c:v>
                </c:pt>
                <c:pt idx="12">
                  <c:v>12.807881773399</c:v>
                </c:pt>
                <c:pt idx="13">
                  <c:v>14.3246930422919</c:v>
                </c:pt>
                <c:pt idx="15">
                  <c:v>11.6141732283465</c:v>
                </c:pt>
                <c:pt idx="16">
                  <c:v>11.5853658536585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Схід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Лист1!$F$2:$F$18</c:f>
              <c:numCache>
                <c:formatCode>0</c:formatCode>
                <c:ptCount val="17"/>
                <c:pt idx="0">
                  <c:v>7.0229007633587797</c:v>
                </c:pt>
                <c:pt idx="1">
                  <c:v>9.2198581560283692</c:v>
                </c:pt>
                <c:pt idx="2">
                  <c:v>12.527472527472501</c:v>
                </c:pt>
                <c:pt idx="3">
                  <c:v>16.2234042553191</c:v>
                </c:pt>
                <c:pt idx="4">
                  <c:v>12.0689655172414</c:v>
                </c:pt>
                <c:pt idx="6">
                  <c:v>10.384068278805101</c:v>
                </c:pt>
                <c:pt idx="7">
                  <c:v>12.786885245901599</c:v>
                </c:pt>
                <c:pt idx="8">
                  <c:v>9.7525473071324598</c:v>
                </c:pt>
                <c:pt idx="10">
                  <c:v>3.8461538461538498</c:v>
                </c:pt>
                <c:pt idx="11">
                  <c:v>7.6124567474048401</c:v>
                </c:pt>
                <c:pt idx="12">
                  <c:v>11.0837438423645</c:v>
                </c:pt>
                <c:pt idx="13">
                  <c:v>17.5989085948158</c:v>
                </c:pt>
                <c:pt idx="15">
                  <c:v>11.318897637795301</c:v>
                </c:pt>
                <c:pt idx="16">
                  <c:v>10.467479674796699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532400944"/>
        <c:axId val="532403664"/>
      </c:barChart>
      <c:catAx>
        <c:axId val="5324009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532403664"/>
        <c:crosses val="autoZero"/>
        <c:auto val="1"/>
        <c:lblAlgn val="ctr"/>
        <c:lblOffset val="100"/>
        <c:noMultiLvlLbl val="0"/>
      </c:catAx>
      <c:valAx>
        <c:axId val="5324036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3240094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550365872343212E-2"/>
          <c:y val="2.9445644090905221E-2"/>
          <c:w val="0.61399000068470244"/>
          <c:h val="0.864528282166262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Повністю погоджуюсь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2021</c:v>
                </c:pt>
                <c:pt idx="1">
                  <c:v>08'25</c:v>
                </c:pt>
                <c:pt idx="2">
                  <c:v>09'26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59</c:v>
                </c:pt>
                <c:pt idx="1">
                  <c:v>71</c:v>
                </c:pt>
                <c:pt idx="2" formatCode="0">
                  <c:v>69.2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EE-4C05-BA3F-57E749529C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758129232"/>
        <c:axId val="1758114544"/>
      </c:barChart>
      <c:catAx>
        <c:axId val="17581292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 algn="ctr">
              <a:defRPr lang="uk-UA" sz="1500" b="0" i="0" u="none" strike="noStrike" kern="1200" baseline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defRPr>
            </a:pPr>
            <a:endParaRPr lang="uk-UA"/>
          </a:p>
        </c:txPr>
        <c:crossAx val="1758114544"/>
        <c:crosses val="autoZero"/>
        <c:auto val="1"/>
        <c:lblAlgn val="ctr"/>
        <c:lblOffset val="100"/>
        <c:noMultiLvlLbl val="0"/>
      </c:catAx>
      <c:valAx>
        <c:axId val="1758114544"/>
        <c:scaling>
          <c:orientation val="minMax"/>
          <c:max val="100"/>
        </c:scaling>
        <c:delete val="1"/>
        <c:axPos val="l"/>
        <c:numFmt formatCode="General" sourceLinked="1"/>
        <c:majorTickMark val="out"/>
        <c:minorTickMark val="none"/>
        <c:tickLblPos val="nextTo"/>
        <c:crossAx val="1758129232"/>
        <c:crosses val="autoZero"/>
        <c:crossBetween val="between"/>
        <c:majorUnit val="10"/>
        <c:minorUnit val="2"/>
      </c:valAx>
    </c:plotArea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12"/>
          <c:y val="0.12190201014186523"/>
          <c:w val="0.46204486146116036"/>
          <c:h val="0.8309768634184029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D6F-4DBD-90EB-1D84154E0960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EE3D-4205-A35D-3B97E505783E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EE3D-4205-A35D-3B97E505783E}"/>
              </c:ext>
            </c:extLst>
          </c:dPt>
          <c:dPt>
            <c:idx val="14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7-EE3D-4205-A35D-3B97E505783E}"/>
              </c:ext>
            </c:extLst>
          </c:dPt>
          <c:dPt>
            <c:idx val="15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0-7B71-4E43-BB49-1D035CCEC1ED}"/>
              </c:ext>
            </c:extLst>
          </c:dPt>
          <c:dPt>
            <c:idx val="16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1-BA2E-4867-BFE9-7CC54F77BD4D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7CE-43F6-8259-20EABAB2AB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Лист1!$A$2:$A$18</c:f>
              <c:strCache>
                <c:ptCount val="17"/>
                <c:pt idx="0">
                  <c:v>Брак коштів</c:v>
                </c:pt>
                <c:pt idx="1">
                  <c:v>Безпекова ситуація</c:v>
                </c:pt>
                <c:pt idx="2">
                  <c:v>Планування майбутнього</c:v>
                </c:pt>
                <c:pt idx="3">
                  <c:v>Психічне здоров’я, стрес</c:v>
                </c:pt>
                <c:pt idx="4">
                  <c:v>Працевлаштування</c:v>
                </c:pt>
                <c:pt idx="5">
                  <c:v>Пошук або оплата житла</c:v>
                </c:pt>
                <c:pt idx="6">
                  <c:v>Доступ до медичної допомоги</c:v>
                </c:pt>
                <c:pt idx="7">
                  <c:v>Доступ до освіти</c:v>
                </c:pt>
                <c:pt idx="8">
                  <c:v>Отримання державних пільг чи послуг</c:v>
                </c:pt>
                <c:pt idx="9">
                  <c:v>Вимушене переміщення або зміна місця проживання</c:v>
                </c:pt>
                <c:pt idx="10">
                  <c:v>Самотність</c:v>
                </c:pt>
                <c:pt idx="11">
                  <c:v>Започаткування або ведення власної справи</c:v>
                </c:pt>
                <c:pt idx="12">
                  <c:v>Брак підтримки від близьких</c:v>
                </c:pt>
                <c:pt idx="13">
                  <c:v>Доступ до дошкільної освіти, догляду за дітьми</c:v>
                </c:pt>
                <c:pt idx="14">
                  <c:v>Інше</c:v>
                </c:pt>
                <c:pt idx="15">
                  <c:v>Не стикався з жодним</c:v>
                </c:pt>
                <c:pt idx="16">
                  <c:v>Важко відповісти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38.85</c:v>
                </c:pt>
                <c:pt idx="1">
                  <c:v>36.450000000000003</c:v>
                </c:pt>
                <c:pt idx="2">
                  <c:v>36.35</c:v>
                </c:pt>
                <c:pt idx="3">
                  <c:v>34.700000000000003</c:v>
                </c:pt>
                <c:pt idx="4">
                  <c:v>18.05</c:v>
                </c:pt>
                <c:pt idx="5">
                  <c:v>12.05</c:v>
                </c:pt>
                <c:pt idx="6">
                  <c:v>9.1</c:v>
                </c:pt>
                <c:pt idx="7">
                  <c:v>8.5</c:v>
                </c:pt>
                <c:pt idx="8">
                  <c:v>7.95</c:v>
                </c:pt>
                <c:pt idx="9">
                  <c:v>7.2</c:v>
                </c:pt>
                <c:pt idx="10">
                  <c:v>7.05</c:v>
                </c:pt>
                <c:pt idx="11">
                  <c:v>6.05</c:v>
                </c:pt>
                <c:pt idx="12">
                  <c:v>5.05</c:v>
                </c:pt>
                <c:pt idx="13">
                  <c:v>4.5</c:v>
                </c:pt>
                <c:pt idx="14">
                  <c:v>3.9</c:v>
                </c:pt>
                <c:pt idx="15">
                  <c:v>8.8000000000000007</c:v>
                </c:pt>
                <c:pt idx="16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5367104"/>
        <c:axId val="25355136"/>
      </c:barChart>
      <c:catAx>
        <c:axId val="2536710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5355136"/>
        <c:crosses val="autoZero"/>
        <c:auto val="1"/>
        <c:lblAlgn val="ctr"/>
        <c:lblOffset val="100"/>
        <c:noMultiLvlLbl val="0"/>
      </c:catAx>
      <c:valAx>
        <c:axId val="25355136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extTo"/>
        <c:crossAx val="2536710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12"/>
          <c:y val="0.12190201014186523"/>
          <c:w val="0.46204486146116036"/>
          <c:h val="0.8309768634184029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D6F-4DBD-90EB-1D84154E0960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E09-4FCB-9825-D3CCBE7E9FA3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8E09-4FCB-9825-D3CCBE7E9FA3}"/>
              </c:ext>
            </c:extLst>
          </c:dPt>
          <c:dPt>
            <c:idx val="12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3-EE3D-4205-A35D-3B97E505783E}"/>
              </c:ext>
            </c:extLst>
          </c:dPt>
          <c:dPt>
            <c:idx val="13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5-EE3D-4205-A35D-3B97E505783E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7CE-43F6-8259-20EABAB2AB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0">
                  <c:v>«єОселя» - доступна іпотека</c:v>
                </c:pt>
                <c:pt idx="1">
                  <c:v>«єРобота» - гранти на бізнес</c:v>
                </c:pt>
                <c:pt idx="2">
                  <c:v>Підтримка ветеранів та їхніх сімей</c:v>
                </c:pt>
                <c:pt idx="3">
                  <c:v>Освітні стипендії та гранти</c:v>
                </c:pt>
                <c:pt idx="4">
                  <c:v>Субсидія на оренду житла для ВПО</c:v>
                </c:pt>
                <c:pt idx="5">
                  <c:v>Підтримка молодіжних, волонтерських і соціальних ініціатив</c:v>
                </c:pt>
                <c:pt idx="6">
                  <c:v>«Ти як?» - підтримка ментального здоров’я</c:v>
                </c:pt>
                <c:pt idx="7">
                  <c:v>«Власна справа» - мікрогранти на бізнес</c:v>
                </c:pt>
                <c:pt idx="8">
                  <c:v>Міжнародні молодіжні обміни</c:v>
                </c:pt>
                <c:pt idx="9">
                  <c:v>«Віднова:UA» - участь молоді у відновленні України</c:v>
                </c:pt>
                <c:pt idx="10">
                  <c:v>Програми зайнятості та професійного навчання від Державної служби зайнятості</c:v>
                </c:pt>
                <c:pt idx="11">
                  <c:v>Житлові програми Держмолодьжитла</c:v>
                </c:pt>
                <c:pt idx="12">
                  <c:v>Не знаю про жодну</c:v>
                </c:pt>
                <c:pt idx="13">
                  <c:v>Важко відповісти</c:v>
                </c:pt>
              </c:strCache>
            </c:strRef>
          </c:cat>
          <c:val>
            <c:numRef>
              <c:f>Лист1!$B$2:$B$15</c:f>
              <c:numCache>
                <c:formatCode>0</c:formatCode>
                <c:ptCount val="14"/>
                <c:pt idx="0">
                  <c:v>53.75</c:v>
                </c:pt>
                <c:pt idx="1">
                  <c:v>32.6</c:v>
                </c:pt>
                <c:pt idx="2">
                  <c:v>29.5</c:v>
                </c:pt>
                <c:pt idx="3">
                  <c:v>27.3</c:v>
                </c:pt>
                <c:pt idx="4">
                  <c:v>20.9</c:v>
                </c:pt>
                <c:pt idx="5">
                  <c:v>17.05</c:v>
                </c:pt>
                <c:pt idx="6">
                  <c:v>16.8</c:v>
                </c:pt>
                <c:pt idx="7">
                  <c:v>15.65</c:v>
                </c:pt>
                <c:pt idx="8">
                  <c:v>15.55</c:v>
                </c:pt>
                <c:pt idx="9">
                  <c:v>15.05</c:v>
                </c:pt>
                <c:pt idx="10">
                  <c:v>12.5</c:v>
                </c:pt>
                <c:pt idx="11">
                  <c:v>8.75</c:v>
                </c:pt>
                <c:pt idx="12">
                  <c:v>15.7</c:v>
                </c:pt>
                <c:pt idx="13">
                  <c:v>1.85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5367104"/>
        <c:axId val="25355136"/>
      </c:barChart>
      <c:catAx>
        <c:axId val="2536710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5355136"/>
        <c:crosses val="autoZero"/>
        <c:auto val="1"/>
        <c:lblAlgn val="ctr"/>
        <c:lblOffset val="100"/>
        <c:noMultiLvlLbl val="0"/>
      </c:catAx>
      <c:valAx>
        <c:axId val="25355136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extTo"/>
        <c:crossAx val="2536710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12"/>
          <c:y val="0.12190201014186523"/>
          <c:w val="0.46204486146116036"/>
          <c:h val="0.8309768634184029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D6F-4DBD-90EB-1D84154E0960}"/>
              </c:ext>
            </c:extLst>
          </c:dPt>
          <c:dPt>
            <c:idx val="1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EE3D-4205-A35D-3B97E505783E}"/>
              </c:ext>
            </c:extLst>
          </c:dPt>
          <c:dPt>
            <c:idx val="1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B71-4E43-BB49-1D035CCEC1ED}"/>
              </c:ext>
            </c:extLst>
          </c:dPt>
          <c:dPt>
            <c:idx val="16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1-BA2E-4867-BFE9-7CC54F77BD4D}"/>
              </c:ext>
            </c:extLst>
          </c:dPt>
          <c:dPt>
            <c:idx val="17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3-BA2E-4867-BFE9-7CC54F77BD4D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7CE-43F6-8259-20EABAB2AB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Лист1!$A$2:$A$19</c:f>
              <c:strCache>
                <c:ptCount val="18"/>
                <c:pt idx="0">
                  <c:v>Освіта та професійне навчання</c:v>
                </c:pt>
                <c:pt idx="1">
                  <c:v>Психологічна підтримка та ментальне здоров'я</c:v>
                </c:pt>
                <c:pt idx="2">
                  <c:v>Розвиток кар'єри та працевлаштування</c:v>
                </c:pt>
                <c:pt idx="3">
                  <c:v>Забезпечення житлом</c:v>
                </c:pt>
                <c:pt idx="4">
                  <c:v>Спорт</c:v>
                </c:pt>
                <c:pt idx="5">
                  <c:v>Доступ до медичних послуг</c:v>
                </c:pt>
                <c:pt idx="6">
                  <c:v>Підтримка молодіжного підприємництва</c:v>
                </c:pt>
                <c:pt idx="7">
                  <c:v>Захист прав молоді</c:v>
                </c:pt>
                <c:pt idx="8">
                  <c:v>Підтримка молодих ветеранів</c:v>
                </c:pt>
                <c:pt idx="9">
                  <c:v>Волонтерство та соціальні проєкти</c:v>
                </c:pt>
                <c:pt idx="10">
                  <c:v>Культурні ініціативи</c:v>
                </c:pt>
                <c:pt idx="11">
                  <c:v>Програми повернення молоді з-за кордону</c:v>
                </c:pt>
                <c:pt idx="12">
                  <c:v>Підтримка ВПО</c:v>
                </c:pt>
                <c:pt idx="13">
                  <c:v>Підтримка молоді, яка належить до вразливих груп</c:v>
                </c:pt>
                <c:pt idx="14">
                  <c:v>Підтримка молоді з особливими потребами</c:v>
                </c:pt>
                <c:pt idx="15">
                  <c:v>Популяризація здорового способу життя</c:v>
                </c:pt>
                <c:pt idx="16">
                  <c:v>Інше</c:v>
                </c:pt>
                <c:pt idx="17">
                  <c:v>Важко відповісти</c:v>
                </c:pt>
              </c:strCache>
            </c:strRef>
          </c:cat>
          <c:val>
            <c:numRef>
              <c:f>Лист1!$B$2:$B$19</c:f>
              <c:numCache>
                <c:formatCode>0</c:formatCode>
                <c:ptCount val="18"/>
                <c:pt idx="0">
                  <c:v>46.75</c:v>
                </c:pt>
                <c:pt idx="1">
                  <c:v>24.8</c:v>
                </c:pt>
                <c:pt idx="2">
                  <c:v>23.5</c:v>
                </c:pt>
                <c:pt idx="3">
                  <c:v>23.3</c:v>
                </c:pt>
                <c:pt idx="4">
                  <c:v>19.25</c:v>
                </c:pt>
                <c:pt idx="5">
                  <c:v>17.149999999999999</c:v>
                </c:pt>
                <c:pt idx="6">
                  <c:v>13.4</c:v>
                </c:pt>
                <c:pt idx="7">
                  <c:v>13.15</c:v>
                </c:pt>
                <c:pt idx="8">
                  <c:v>10.75</c:v>
                </c:pt>
                <c:pt idx="9">
                  <c:v>9.5500000000000007</c:v>
                </c:pt>
                <c:pt idx="10">
                  <c:v>8.6999999999999993</c:v>
                </c:pt>
                <c:pt idx="11">
                  <c:v>8.25</c:v>
                </c:pt>
                <c:pt idx="12">
                  <c:v>8</c:v>
                </c:pt>
                <c:pt idx="13">
                  <c:v>7.1</c:v>
                </c:pt>
                <c:pt idx="14">
                  <c:v>7</c:v>
                </c:pt>
                <c:pt idx="15">
                  <c:v>6.55</c:v>
                </c:pt>
                <c:pt idx="16">
                  <c:v>1.55</c:v>
                </c:pt>
                <c:pt idx="17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5367104"/>
        <c:axId val="25355136"/>
      </c:barChart>
      <c:catAx>
        <c:axId val="2536710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5355136"/>
        <c:crosses val="autoZero"/>
        <c:auto val="1"/>
        <c:lblAlgn val="ctr"/>
        <c:lblOffset val="100"/>
        <c:noMultiLvlLbl val="0"/>
      </c:catAx>
      <c:valAx>
        <c:axId val="25355136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extTo"/>
        <c:crossAx val="2536710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17"/>
          <c:y val="8.0675510695884758E-2"/>
          <c:w val="0.40802031686889528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FB094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Беру активну участь </c:v>
                </c:pt>
                <c:pt idx="1">
                  <c:v>Беру участь, але хотів би активніше</c:v>
                </c:pt>
                <c:pt idx="2">
                  <c:v>Не беру участі, але хотів би долучатися</c:v>
                </c:pt>
                <c:pt idx="3">
                  <c:v>Не беру участі й не хочу долучатися</c:v>
                </c:pt>
                <c:pt idx="4">
                  <c:v>Важко відповісти</c:v>
                </c:pt>
              </c:strCache>
            </c:strRef>
          </c:cat>
          <c:val>
            <c:numRef>
              <c:f>Лист1!$B$2:$B$6</c:f>
              <c:numCache>
                <c:formatCode>0</c:formatCode>
                <c:ptCount val="5"/>
                <c:pt idx="0">
                  <c:v>10.6</c:v>
                </c:pt>
                <c:pt idx="1">
                  <c:v>17.95</c:v>
                </c:pt>
                <c:pt idx="2">
                  <c:v>26.05</c:v>
                </c:pt>
                <c:pt idx="3">
                  <c:v>42.2</c:v>
                </c:pt>
                <c:pt idx="4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7399427583613789"/>
          <c:y val="0.66451726617128937"/>
          <c:w val="0.57163674490102401"/>
          <c:h val="0.32030674614476146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47"/>
          <c:h val="0.94070081468088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Північ</c:v>
                </c:pt>
                <c:pt idx="2">
                  <c:v>Центр</c:v>
                </c:pt>
                <c:pt idx="3">
                  <c:v>Схід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8.8549618320610701</c:v>
                </c:pt>
                <c:pt idx="1">
                  <c:v>12.967032967032999</c:v>
                </c:pt>
                <c:pt idx="2">
                  <c:v>10.2836879432624</c:v>
                </c:pt>
                <c:pt idx="3">
                  <c:v>9.8404255319148906</c:v>
                </c:pt>
                <c:pt idx="4">
                  <c:v>12.5</c:v>
                </c:pt>
                <c:pt idx="6">
                  <c:v>12.375533428164999</c:v>
                </c:pt>
                <c:pt idx="7">
                  <c:v>10.491803278688501</c:v>
                </c:pt>
                <c:pt idx="8">
                  <c:v>8.8791848617176097</c:v>
                </c:pt>
                <c:pt idx="10">
                  <c:v>13.233287858117301</c:v>
                </c:pt>
                <c:pt idx="11">
                  <c:v>10.3448275862069</c:v>
                </c:pt>
                <c:pt idx="12">
                  <c:v>8.6505190311418705</c:v>
                </c:pt>
                <c:pt idx="13">
                  <c:v>8.3916083916083899</c:v>
                </c:pt>
                <c:pt idx="15">
                  <c:v>10.772357723577199</c:v>
                </c:pt>
                <c:pt idx="16">
                  <c:v>10.4330708661417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Північ</c:v>
                </c:pt>
                <c:pt idx="2">
                  <c:v>Центр</c:v>
                </c:pt>
                <c:pt idx="3">
                  <c:v>Схід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21.679389312977101</c:v>
                </c:pt>
                <c:pt idx="1">
                  <c:v>17.3626373626374</c:v>
                </c:pt>
                <c:pt idx="2">
                  <c:v>17.730496453900699</c:v>
                </c:pt>
                <c:pt idx="3">
                  <c:v>15.9574468085106</c:v>
                </c:pt>
                <c:pt idx="4">
                  <c:v>12.0689655172414</c:v>
                </c:pt>
                <c:pt idx="6">
                  <c:v>19.061166429587502</c:v>
                </c:pt>
                <c:pt idx="7">
                  <c:v>15.5737704918033</c:v>
                </c:pt>
                <c:pt idx="8">
                  <c:v>18.922852983988399</c:v>
                </c:pt>
                <c:pt idx="10">
                  <c:v>18.963165075034102</c:v>
                </c:pt>
                <c:pt idx="11">
                  <c:v>19.950738916256199</c:v>
                </c:pt>
                <c:pt idx="12">
                  <c:v>18.3391003460208</c:v>
                </c:pt>
                <c:pt idx="13">
                  <c:v>15.034965034964999</c:v>
                </c:pt>
                <c:pt idx="15">
                  <c:v>20.528455284552798</c:v>
                </c:pt>
                <c:pt idx="16">
                  <c:v>15.4527559055118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Північ</c:v>
                </c:pt>
                <c:pt idx="2">
                  <c:v>Центр</c:v>
                </c:pt>
                <c:pt idx="3">
                  <c:v>Схід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4.4274809160305297</c:v>
                </c:pt>
                <c:pt idx="1">
                  <c:v>1.75824175824176</c:v>
                </c:pt>
                <c:pt idx="2">
                  <c:v>1.7730496453900699</c:v>
                </c:pt>
                <c:pt idx="3">
                  <c:v>2.9255319148936199</c:v>
                </c:pt>
                <c:pt idx="4">
                  <c:v>4.7413793103448301</c:v>
                </c:pt>
                <c:pt idx="6">
                  <c:v>3.6984352773826501</c:v>
                </c:pt>
                <c:pt idx="7">
                  <c:v>3.27868852459016</c:v>
                </c:pt>
                <c:pt idx="8">
                  <c:v>2.62008733624454</c:v>
                </c:pt>
                <c:pt idx="10">
                  <c:v>3.5470668485675301</c:v>
                </c:pt>
                <c:pt idx="11">
                  <c:v>2.95566502463054</c:v>
                </c:pt>
                <c:pt idx="12">
                  <c:v>2.4221453287197199</c:v>
                </c:pt>
                <c:pt idx="13">
                  <c:v>3.3216783216783199</c:v>
                </c:pt>
                <c:pt idx="15">
                  <c:v>3.1504065040650402</c:v>
                </c:pt>
                <c:pt idx="16">
                  <c:v>3.2480314960629899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Північ</c:v>
                </c:pt>
                <c:pt idx="2">
                  <c:v>Центр</c:v>
                </c:pt>
                <c:pt idx="3">
                  <c:v>Схід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0">
                  <c:v>24.122137404580201</c:v>
                </c:pt>
                <c:pt idx="1">
                  <c:v>29.010989010989</c:v>
                </c:pt>
                <c:pt idx="2">
                  <c:v>30.851063829787201</c:v>
                </c:pt>
                <c:pt idx="3">
                  <c:v>23.404255319148898</c:v>
                </c:pt>
                <c:pt idx="4">
                  <c:v>24.137931034482801</c:v>
                </c:pt>
                <c:pt idx="6">
                  <c:v>26.315789473684202</c:v>
                </c:pt>
                <c:pt idx="7">
                  <c:v>24.0983606557377</c:v>
                </c:pt>
                <c:pt idx="8">
                  <c:v>27.5109170305677</c:v>
                </c:pt>
                <c:pt idx="10">
                  <c:v>24.010914051841699</c:v>
                </c:pt>
                <c:pt idx="11">
                  <c:v>23.891625615763498</c:v>
                </c:pt>
                <c:pt idx="12">
                  <c:v>28.027681660899699</c:v>
                </c:pt>
                <c:pt idx="13">
                  <c:v>29.1958041958042</c:v>
                </c:pt>
                <c:pt idx="15">
                  <c:v>27.337398373983699</c:v>
                </c:pt>
                <c:pt idx="16">
                  <c:v>24.803149606299201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Північ</c:v>
                </c:pt>
                <c:pt idx="2">
                  <c:v>Центр</c:v>
                </c:pt>
                <c:pt idx="3">
                  <c:v>Схід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Лист1!$F$2:$F$18</c:f>
              <c:numCache>
                <c:formatCode>0</c:formatCode>
                <c:ptCount val="17"/>
                <c:pt idx="0">
                  <c:v>40.916030534351101</c:v>
                </c:pt>
                <c:pt idx="1">
                  <c:v>38.901098901098898</c:v>
                </c:pt>
                <c:pt idx="2">
                  <c:v>39.361702127659598</c:v>
                </c:pt>
                <c:pt idx="3">
                  <c:v>47.872340425531902</c:v>
                </c:pt>
                <c:pt idx="4">
                  <c:v>46.551724137930997</c:v>
                </c:pt>
                <c:pt idx="6">
                  <c:v>38.5490753911807</c:v>
                </c:pt>
                <c:pt idx="7">
                  <c:v>46.557377049180303</c:v>
                </c:pt>
                <c:pt idx="8">
                  <c:v>42.066957787481797</c:v>
                </c:pt>
                <c:pt idx="10">
                  <c:v>40.245566166439303</c:v>
                </c:pt>
                <c:pt idx="11">
                  <c:v>42.857142857142897</c:v>
                </c:pt>
                <c:pt idx="12">
                  <c:v>42.560553633217999</c:v>
                </c:pt>
                <c:pt idx="13">
                  <c:v>44.055944055944103</c:v>
                </c:pt>
                <c:pt idx="15">
                  <c:v>38.211382113821102</c:v>
                </c:pt>
                <c:pt idx="16">
                  <c:v>46.062992125984302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532400944"/>
        <c:axId val="532403664"/>
      </c:barChart>
      <c:catAx>
        <c:axId val="5324009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532403664"/>
        <c:crosses val="autoZero"/>
        <c:auto val="1"/>
        <c:lblAlgn val="ctr"/>
        <c:lblOffset val="100"/>
        <c:noMultiLvlLbl val="0"/>
      </c:catAx>
      <c:valAx>
        <c:axId val="5324036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3240094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12"/>
          <c:y val="0.14304685180779236"/>
          <c:w val="0.46204486146116036"/>
          <c:h val="0.809831951787097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8D3-43FB-9C32-D519AB7C494E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8D3-43FB-9C32-D519AB7C494E}"/>
              </c:ext>
            </c:extLst>
          </c:dPt>
          <c:dPt>
            <c:idx val="7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3-A8D3-43FB-9C32-D519AB7C494E}"/>
              </c:ext>
            </c:extLst>
          </c:dPt>
          <c:dPt>
            <c:idx val="8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1-5D6F-4DBD-90EB-1D84154E0960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7CE-43F6-8259-20EABAB2AB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Не маю достатньо часу</c:v>
                </c:pt>
                <c:pt idx="1">
                  <c:v>Не довіряю органам влади</c:v>
                </c:pt>
                <c:pt idx="2">
                  <c:v>Не вірю, що думка молоді буде врахована</c:v>
                </c:pt>
                <c:pt idx="3">
                  <c:v>Не знаю, яким чином можна долучитися до ухвалення рішень</c:v>
                </c:pt>
                <c:pt idx="4">
                  <c:v>Не маю особистої зацікавленості</c:v>
                </c:pt>
                <c:pt idx="5">
                  <c:v>Через безпекову ситуацію</c:v>
                </c:pt>
                <c:pt idx="6">
                  <c:v>Наявні механізми участі є неефективними</c:v>
                </c:pt>
                <c:pt idx="7">
                  <c:v>Інше</c:v>
                </c:pt>
                <c:pt idx="8">
                  <c:v>Важко відповісти</c:v>
                </c:pt>
              </c:strCache>
            </c:strRef>
          </c:cat>
          <c:val>
            <c:numRef>
              <c:f>Лист1!$B$2:$B$10</c:f>
              <c:numCache>
                <c:formatCode>0</c:formatCode>
                <c:ptCount val="9"/>
                <c:pt idx="0">
                  <c:v>44.102564102564102</c:v>
                </c:pt>
                <c:pt idx="1">
                  <c:v>20.952380952380999</c:v>
                </c:pt>
                <c:pt idx="2">
                  <c:v>20.879120879120901</c:v>
                </c:pt>
                <c:pt idx="3">
                  <c:v>18.241758241758198</c:v>
                </c:pt>
                <c:pt idx="4">
                  <c:v>17.6556776556777</c:v>
                </c:pt>
                <c:pt idx="5">
                  <c:v>12.307692307692299</c:v>
                </c:pt>
                <c:pt idx="6">
                  <c:v>8.3516483516483504</c:v>
                </c:pt>
                <c:pt idx="7">
                  <c:v>3.2967032967033001</c:v>
                </c:pt>
                <c:pt idx="8">
                  <c:v>3.1501831501831501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5367104"/>
        <c:axId val="25355136"/>
      </c:barChart>
      <c:catAx>
        <c:axId val="2536710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5355136"/>
        <c:crosses val="autoZero"/>
        <c:auto val="1"/>
        <c:lblAlgn val="ctr"/>
        <c:lblOffset val="100"/>
        <c:noMultiLvlLbl val="0"/>
      </c:catAx>
      <c:valAx>
        <c:axId val="25355136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extTo"/>
        <c:crossAx val="2536710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12"/>
          <c:y val="0.12190201014186523"/>
          <c:w val="0.46204486146116036"/>
          <c:h val="0.8309768634184029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Стовпець1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8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1-5D6F-4DBD-90EB-1D84154E0960}"/>
              </c:ext>
            </c:extLst>
          </c:dPt>
          <c:dPt>
            <c:idx val="9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0-67C0-4E8A-BF51-802A9797CB98}"/>
              </c:ext>
            </c:extLst>
          </c:dPt>
          <c:dPt>
            <c:idx val="10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5-EBF0-47FB-9AF2-5C12892B4619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7CE-43F6-8259-20EABAB2AB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Організація або підтримка волонтерських проєктів</c:v>
                </c:pt>
                <c:pt idx="1">
                  <c:v>Участь у громадських організаціях</c:v>
                </c:pt>
                <c:pt idx="2">
                  <c:v>Взаємодія з місцевою владою</c:v>
                </c:pt>
                <c:pt idx="3">
                  <c:v>Участь у молодіжних радах</c:v>
                </c:pt>
                <c:pt idx="4">
                  <c:v>Участь у міжнародних програмах, грантах, проєктах</c:v>
                </c:pt>
                <c:pt idx="5">
                  <c:v>Проведення громадських обговорень</c:v>
                </c:pt>
                <c:pt idx="6">
                  <c:v>Подання пропозицій до органів влади</c:v>
                </c:pt>
                <c:pt idx="7">
                  <c:v>Проведення інформаційних кампаній</c:v>
                </c:pt>
                <c:pt idx="8">
                  <c:v>Інше</c:v>
                </c:pt>
                <c:pt idx="9">
                  <c:v>В жодному з перелічених</c:v>
                </c:pt>
                <c:pt idx="10">
                  <c:v>Важко відповісти</c:v>
                </c:pt>
              </c:strCache>
            </c:strRef>
          </c:cat>
          <c:val>
            <c:numRef>
              <c:f>Лист1!$B$2:$B$12</c:f>
              <c:numCache>
                <c:formatCode>0</c:formatCode>
                <c:ptCount val="11"/>
                <c:pt idx="0">
                  <c:v>26</c:v>
                </c:pt>
                <c:pt idx="1">
                  <c:v>24.4</c:v>
                </c:pt>
                <c:pt idx="2">
                  <c:v>23.55</c:v>
                </c:pt>
                <c:pt idx="3">
                  <c:v>21.7</c:v>
                </c:pt>
                <c:pt idx="4">
                  <c:v>21.45</c:v>
                </c:pt>
                <c:pt idx="5">
                  <c:v>19</c:v>
                </c:pt>
                <c:pt idx="6">
                  <c:v>15.5</c:v>
                </c:pt>
                <c:pt idx="7">
                  <c:v>9.65</c:v>
                </c:pt>
                <c:pt idx="8">
                  <c:v>3.05</c:v>
                </c:pt>
                <c:pt idx="9">
                  <c:v>14.8</c:v>
                </c:pt>
                <c:pt idx="10">
                  <c:v>3.75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5367104"/>
        <c:axId val="25355136"/>
      </c:barChart>
      <c:catAx>
        <c:axId val="2536710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5355136"/>
        <c:crosses val="autoZero"/>
        <c:auto val="1"/>
        <c:lblAlgn val="ctr"/>
        <c:lblOffset val="100"/>
        <c:noMultiLvlLbl val="0"/>
      </c:catAx>
      <c:valAx>
        <c:axId val="25355136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extTo"/>
        <c:crossAx val="2536710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17"/>
          <c:y val="8.0675510695884758E-2"/>
          <c:w val="0.40802031686889528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FB094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rgbClr val="F3EF97"/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Pt>
            <c:idx val="5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B-7701-4E97-96C1-6F2B774811A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Так</c:v>
                </c:pt>
                <c:pt idx="1">
                  <c:v>Скоріше так</c:v>
                </c:pt>
                <c:pt idx="2">
                  <c:v>Скоріше ні</c:v>
                </c:pt>
                <c:pt idx="3">
                  <c:v>Ні</c:v>
                </c:pt>
                <c:pt idx="4">
                  <c:v>Вже долучаюся</c:v>
                </c:pt>
                <c:pt idx="5">
                  <c:v>Важко відповісти</c:v>
                </c:pt>
              </c:strCache>
            </c:strRef>
          </c:cat>
          <c:val>
            <c:numRef>
              <c:f>Лист1!$B$2:$B$7</c:f>
              <c:numCache>
                <c:formatCode>0</c:formatCode>
                <c:ptCount val="6"/>
                <c:pt idx="0">
                  <c:v>28.95</c:v>
                </c:pt>
                <c:pt idx="1">
                  <c:v>37.75</c:v>
                </c:pt>
                <c:pt idx="2">
                  <c:v>13.6</c:v>
                </c:pt>
                <c:pt idx="3">
                  <c:v>14.4</c:v>
                </c:pt>
                <c:pt idx="4">
                  <c:v>1.95</c:v>
                </c:pt>
                <c:pt idx="5">
                  <c:v>3.35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7399427583613789"/>
          <c:y val="0.66451726617128937"/>
          <c:w val="0.44220609614958495"/>
          <c:h val="0.32030674614476146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47"/>
          <c:h val="0.94070081468088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29.1603053435114</c:v>
                </c:pt>
                <c:pt idx="1">
                  <c:v>33.687943262411302</c:v>
                </c:pt>
                <c:pt idx="2">
                  <c:v>31.868131868131901</c:v>
                </c:pt>
                <c:pt idx="3">
                  <c:v>28.879310344827601</c:v>
                </c:pt>
                <c:pt idx="4">
                  <c:v>21.5425531914894</c:v>
                </c:pt>
                <c:pt idx="6">
                  <c:v>34.423897581792303</c:v>
                </c:pt>
                <c:pt idx="7">
                  <c:v>27.7049180327869</c:v>
                </c:pt>
                <c:pt idx="8">
                  <c:v>24.454148471615699</c:v>
                </c:pt>
                <c:pt idx="10">
                  <c:v>34.652114597544298</c:v>
                </c:pt>
                <c:pt idx="11">
                  <c:v>28.0788177339901</c:v>
                </c:pt>
                <c:pt idx="12">
                  <c:v>26.297577854671299</c:v>
                </c:pt>
                <c:pt idx="13">
                  <c:v>23.6013986013986</c:v>
                </c:pt>
                <c:pt idx="15">
                  <c:v>29.065040650406502</c:v>
                </c:pt>
                <c:pt idx="16">
                  <c:v>28.838582677165402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42.290076335877899</c:v>
                </c:pt>
                <c:pt idx="1">
                  <c:v>34.751773049645401</c:v>
                </c:pt>
                <c:pt idx="2">
                  <c:v>36.263736263736298</c:v>
                </c:pt>
                <c:pt idx="3">
                  <c:v>34.913793103448299</c:v>
                </c:pt>
                <c:pt idx="4">
                  <c:v>35.638297872340402</c:v>
                </c:pt>
                <c:pt idx="6">
                  <c:v>36.130867709815099</c:v>
                </c:pt>
                <c:pt idx="7">
                  <c:v>38.524590163934398</c:v>
                </c:pt>
                <c:pt idx="8">
                  <c:v>38.719068413391597</c:v>
                </c:pt>
                <c:pt idx="10">
                  <c:v>35.8799454297408</c:v>
                </c:pt>
                <c:pt idx="11">
                  <c:v>37.192118226601004</c:v>
                </c:pt>
                <c:pt idx="12">
                  <c:v>40.8304498269896</c:v>
                </c:pt>
                <c:pt idx="13">
                  <c:v>38.986013986014001</c:v>
                </c:pt>
                <c:pt idx="15">
                  <c:v>39.837398373983703</c:v>
                </c:pt>
                <c:pt idx="16">
                  <c:v>35.728346456692897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Column12</c:v>
                </c:pt>
              </c:strCache>
            </c:strRef>
          </c:tx>
          <c:spPr>
            <a:solidFill>
              <a:srgbClr val="F3EF97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1.98473282442748</c:v>
                </c:pt>
                <c:pt idx="1">
                  <c:v>2.12765957446809</c:v>
                </c:pt>
                <c:pt idx="2">
                  <c:v>2.63736263736264</c:v>
                </c:pt>
                <c:pt idx="3">
                  <c:v>1.2931034482758601</c:v>
                </c:pt>
                <c:pt idx="4">
                  <c:v>1.3297872340425501</c:v>
                </c:pt>
                <c:pt idx="6">
                  <c:v>1.8492176386913199</c:v>
                </c:pt>
                <c:pt idx="7">
                  <c:v>1.4754098360655701</c:v>
                </c:pt>
                <c:pt idx="8">
                  <c:v>2.4745269286754001</c:v>
                </c:pt>
                <c:pt idx="10">
                  <c:v>2.1828103683492501</c:v>
                </c:pt>
                <c:pt idx="11">
                  <c:v>2.95566502463054</c:v>
                </c:pt>
                <c:pt idx="12">
                  <c:v>1.3840830449827</c:v>
                </c:pt>
                <c:pt idx="13">
                  <c:v>1.22377622377622</c:v>
                </c:pt>
                <c:pt idx="15">
                  <c:v>1.4227642276422801</c:v>
                </c:pt>
                <c:pt idx="16">
                  <c:v>2.4606299212598399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0">
                  <c:v>3.2061068702290099</c:v>
                </c:pt>
                <c:pt idx="1">
                  <c:v>2.83687943262411</c:v>
                </c:pt>
                <c:pt idx="2">
                  <c:v>3.2967032967033001</c:v>
                </c:pt>
                <c:pt idx="3">
                  <c:v>3.8793103448275899</c:v>
                </c:pt>
                <c:pt idx="4">
                  <c:v>3.7234042553191502</c:v>
                </c:pt>
                <c:pt idx="6">
                  <c:v>3.5561877667140802</c:v>
                </c:pt>
                <c:pt idx="7">
                  <c:v>3.4426229508196702</c:v>
                </c:pt>
                <c:pt idx="8">
                  <c:v>3.05676855895197</c:v>
                </c:pt>
                <c:pt idx="10">
                  <c:v>3.4106412005457001</c:v>
                </c:pt>
                <c:pt idx="11">
                  <c:v>2.7093596059113301</c:v>
                </c:pt>
                <c:pt idx="12">
                  <c:v>4.8442906574394504</c:v>
                </c:pt>
                <c:pt idx="13">
                  <c:v>2.9720279720279699</c:v>
                </c:pt>
                <c:pt idx="15">
                  <c:v>3.1504065040650402</c:v>
                </c:pt>
                <c:pt idx="16">
                  <c:v>3.54330708661417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Лист1!$F$2:$F$18</c:f>
              <c:numCache>
                <c:formatCode>0</c:formatCode>
                <c:ptCount val="17"/>
                <c:pt idx="0">
                  <c:v>12.2137404580153</c:v>
                </c:pt>
                <c:pt idx="1">
                  <c:v>13.8297872340426</c:v>
                </c:pt>
                <c:pt idx="2">
                  <c:v>11.6483516483516</c:v>
                </c:pt>
                <c:pt idx="3">
                  <c:v>14.2241379310345</c:v>
                </c:pt>
                <c:pt idx="4">
                  <c:v>17.819148936170201</c:v>
                </c:pt>
                <c:pt idx="6">
                  <c:v>12.233285917496399</c:v>
                </c:pt>
                <c:pt idx="7">
                  <c:v>13.606557377049199</c:v>
                </c:pt>
                <c:pt idx="8">
                  <c:v>14.9927219796215</c:v>
                </c:pt>
                <c:pt idx="10">
                  <c:v>10.7776261937244</c:v>
                </c:pt>
                <c:pt idx="11">
                  <c:v>13.054187192118199</c:v>
                </c:pt>
                <c:pt idx="12">
                  <c:v>13.1487889273356</c:v>
                </c:pt>
                <c:pt idx="13">
                  <c:v>17.832167832167801</c:v>
                </c:pt>
                <c:pt idx="15">
                  <c:v>13.4146341463415</c:v>
                </c:pt>
                <c:pt idx="16">
                  <c:v>13.779527559055101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Лист1!$G$2:$G$18</c:f>
              <c:numCache>
                <c:formatCode>0</c:formatCode>
                <c:ptCount val="17"/>
                <c:pt idx="0">
                  <c:v>11.1450381679389</c:v>
                </c:pt>
                <c:pt idx="1">
                  <c:v>12.7659574468085</c:v>
                </c:pt>
                <c:pt idx="2">
                  <c:v>14.285714285714301</c:v>
                </c:pt>
                <c:pt idx="3">
                  <c:v>16.810344827586199</c:v>
                </c:pt>
                <c:pt idx="4">
                  <c:v>19.946808510638299</c:v>
                </c:pt>
                <c:pt idx="6">
                  <c:v>11.8065433854908</c:v>
                </c:pt>
                <c:pt idx="7">
                  <c:v>15.2459016393443</c:v>
                </c:pt>
                <c:pt idx="8">
                  <c:v>16.302765647743801</c:v>
                </c:pt>
                <c:pt idx="10">
                  <c:v>13.0968622100955</c:v>
                </c:pt>
                <c:pt idx="11">
                  <c:v>16.009852216748801</c:v>
                </c:pt>
                <c:pt idx="12">
                  <c:v>13.4948096885813</c:v>
                </c:pt>
                <c:pt idx="13">
                  <c:v>15.384615384615399</c:v>
                </c:pt>
                <c:pt idx="15">
                  <c:v>13.109756097561</c:v>
                </c:pt>
                <c:pt idx="16">
                  <c:v>15.6496062992126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D3-45B4-B6AB-E4DF92B7BF0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532400944"/>
        <c:axId val="532403664"/>
      </c:barChart>
      <c:catAx>
        <c:axId val="5324009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532403664"/>
        <c:crosses val="autoZero"/>
        <c:auto val="1"/>
        <c:lblAlgn val="ctr"/>
        <c:lblOffset val="100"/>
        <c:noMultiLvlLbl val="0"/>
      </c:catAx>
      <c:valAx>
        <c:axId val="5324036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3240094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17"/>
          <c:y val="8.0675510695884758E-2"/>
          <c:w val="0.40802031686889528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Так, я відвідую такий молодіжний центр</c:v>
                </c:pt>
                <c:pt idx="1">
                  <c:v>Відомо, що існує такий центр, але я його не відвідую</c:v>
                </c:pt>
                <c:pt idx="2">
                  <c:v>Ні, у нас немає такого центру</c:v>
                </c:pt>
                <c:pt idx="3">
                  <c:v>Важко відповісти</c:v>
                </c:pt>
              </c:strCache>
            </c:strRef>
          </c:cat>
          <c:val>
            <c:numRef>
              <c:f>Лист1!$B$2:$B$5</c:f>
              <c:numCache>
                <c:formatCode>0</c:formatCode>
                <c:ptCount val="4"/>
                <c:pt idx="0">
                  <c:v>6.05</c:v>
                </c:pt>
                <c:pt idx="1">
                  <c:v>27.05</c:v>
                </c:pt>
                <c:pt idx="2">
                  <c:v>59.1</c:v>
                </c:pt>
                <c:pt idx="3">
                  <c:v>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7203320540051001"/>
          <c:y val="0.67716392257458036"/>
          <c:w val="0.64419635101925488"/>
          <c:h val="0.32030674614476146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47"/>
          <c:h val="0.94070081468088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Захід</c:v>
                </c:pt>
                <c:pt idx="2">
                  <c:v>Центр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5.8510638297872299</c:v>
                </c:pt>
                <c:pt idx="1">
                  <c:v>7.4809160305343498</c:v>
                </c:pt>
                <c:pt idx="2">
                  <c:v>3.5460992907801399</c:v>
                </c:pt>
                <c:pt idx="3">
                  <c:v>6.8131868131868103</c:v>
                </c:pt>
                <c:pt idx="4">
                  <c:v>3.8793103448275899</c:v>
                </c:pt>
                <c:pt idx="6">
                  <c:v>8.3926031294452308</c:v>
                </c:pt>
                <c:pt idx="7">
                  <c:v>6.0655737704917998</c:v>
                </c:pt>
                <c:pt idx="8">
                  <c:v>3.63901018922853</c:v>
                </c:pt>
                <c:pt idx="10">
                  <c:v>8.7412587412587399</c:v>
                </c:pt>
                <c:pt idx="11">
                  <c:v>4.4982698961937704</c:v>
                </c:pt>
                <c:pt idx="12">
                  <c:v>5.1724137931034502</c:v>
                </c:pt>
                <c:pt idx="13">
                  <c:v>5.0477489768076396</c:v>
                </c:pt>
                <c:pt idx="15">
                  <c:v>7.7235772357723604</c:v>
                </c:pt>
                <c:pt idx="16">
                  <c:v>4.4291338582677202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Захід</c:v>
                </c:pt>
                <c:pt idx="2">
                  <c:v>Центр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31.914893617021299</c:v>
                </c:pt>
                <c:pt idx="1">
                  <c:v>28.244274809160299</c:v>
                </c:pt>
                <c:pt idx="2">
                  <c:v>26.9503546099291</c:v>
                </c:pt>
                <c:pt idx="3">
                  <c:v>23.296703296703299</c:v>
                </c:pt>
                <c:pt idx="4">
                  <c:v>23.275862068965498</c:v>
                </c:pt>
                <c:pt idx="6">
                  <c:v>20.768136557610202</c:v>
                </c:pt>
                <c:pt idx="7">
                  <c:v>32.786885245901601</c:v>
                </c:pt>
                <c:pt idx="8">
                  <c:v>28.384279475982499</c:v>
                </c:pt>
                <c:pt idx="10">
                  <c:v>27.4475524475524</c:v>
                </c:pt>
                <c:pt idx="11">
                  <c:v>29.065743944636701</c:v>
                </c:pt>
                <c:pt idx="12">
                  <c:v>26.6009852216749</c:v>
                </c:pt>
                <c:pt idx="13">
                  <c:v>26.193724420191</c:v>
                </c:pt>
                <c:pt idx="15">
                  <c:v>28.658536585365901</c:v>
                </c:pt>
                <c:pt idx="16">
                  <c:v>25.492125984251999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Захід</c:v>
                </c:pt>
                <c:pt idx="2">
                  <c:v>Центр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10.6382978723404</c:v>
                </c:pt>
                <c:pt idx="1">
                  <c:v>4.4274809160305297</c:v>
                </c:pt>
                <c:pt idx="2">
                  <c:v>12.411347517730499</c:v>
                </c:pt>
                <c:pt idx="3">
                  <c:v>9.4505494505494507</c:v>
                </c:pt>
                <c:pt idx="4">
                  <c:v>3.8793103448275899</c:v>
                </c:pt>
                <c:pt idx="6">
                  <c:v>6.2588904694167802</c:v>
                </c:pt>
                <c:pt idx="7">
                  <c:v>8.8524590163934391</c:v>
                </c:pt>
                <c:pt idx="8">
                  <c:v>8.4425036390101909</c:v>
                </c:pt>
                <c:pt idx="10">
                  <c:v>7.5174825174825202</c:v>
                </c:pt>
                <c:pt idx="11">
                  <c:v>9.6885813148788902</c:v>
                </c:pt>
                <c:pt idx="12">
                  <c:v>7.3891625615763497</c:v>
                </c:pt>
                <c:pt idx="13">
                  <c:v>7.5034106412005501</c:v>
                </c:pt>
                <c:pt idx="15">
                  <c:v>7.4186991869918701</c:v>
                </c:pt>
                <c:pt idx="16">
                  <c:v>8.1692913385826795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Захід</c:v>
                </c:pt>
                <c:pt idx="2">
                  <c:v>Центр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0">
                  <c:v>51.595744680851098</c:v>
                </c:pt>
                <c:pt idx="1">
                  <c:v>59.847328244274799</c:v>
                </c:pt>
                <c:pt idx="2">
                  <c:v>57.092198581560297</c:v>
                </c:pt>
                <c:pt idx="3">
                  <c:v>60.439560439560402</c:v>
                </c:pt>
                <c:pt idx="4">
                  <c:v>68.965517241379303</c:v>
                </c:pt>
                <c:pt idx="6">
                  <c:v>64.580369843527706</c:v>
                </c:pt>
                <c:pt idx="7">
                  <c:v>52.2950819672131</c:v>
                </c:pt>
                <c:pt idx="8">
                  <c:v>59.5342066957787</c:v>
                </c:pt>
                <c:pt idx="10">
                  <c:v>56.2937062937063</c:v>
                </c:pt>
                <c:pt idx="11">
                  <c:v>56.747404844290699</c:v>
                </c:pt>
                <c:pt idx="12">
                  <c:v>60.837438423645303</c:v>
                </c:pt>
                <c:pt idx="13">
                  <c:v>61.255115961800797</c:v>
                </c:pt>
                <c:pt idx="15">
                  <c:v>56.199186991869901</c:v>
                </c:pt>
                <c:pt idx="16">
                  <c:v>61.909448818897602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532400944"/>
        <c:axId val="532403664"/>
      </c:barChart>
      <c:catAx>
        <c:axId val="5324009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532403664"/>
        <c:crosses val="autoZero"/>
        <c:auto val="1"/>
        <c:lblAlgn val="ctr"/>
        <c:lblOffset val="100"/>
        <c:noMultiLvlLbl val="0"/>
      </c:catAx>
      <c:valAx>
        <c:axId val="5324036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3240094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550365872343212E-2"/>
          <c:y val="2.9445644090905221E-2"/>
          <c:w val="0.61399000068470244"/>
          <c:h val="0.8645282821662625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Так, я відвідую такий молодіжний центр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4.9000000000000004</c:v>
                </c:pt>
                <c:pt idx="1">
                  <c:v>6.05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EE-4C05-BA3F-57E749529C3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Відомо, що існує такий центр, але я його не відвідую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24.7</c:v>
                </c:pt>
                <c:pt idx="1">
                  <c:v>27.05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EE-4C05-BA3F-57E749529C3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10.45</c:v>
                </c:pt>
                <c:pt idx="1">
                  <c:v>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EE-4C05-BA3F-57E749529C3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Ні, у нас немає такого центру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uk-UA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59.95</c:v>
                </c:pt>
                <c:pt idx="1">
                  <c:v>59.1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0B-4ACA-A9FD-F7EC4992E8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758129232"/>
        <c:axId val="1758114544"/>
      </c:barChart>
      <c:catAx>
        <c:axId val="17581292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 algn="ctr">
              <a:defRPr lang="uk-UA" sz="1500" b="0" i="0" u="none" strike="noStrike" kern="1200" baseline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defRPr>
            </a:pPr>
            <a:endParaRPr lang="uk-UA"/>
          </a:p>
        </c:txPr>
        <c:crossAx val="1758114544"/>
        <c:crosses val="autoZero"/>
        <c:auto val="1"/>
        <c:lblAlgn val="ctr"/>
        <c:lblOffset val="100"/>
        <c:noMultiLvlLbl val="0"/>
      </c:catAx>
      <c:valAx>
        <c:axId val="175811454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758129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782645074385505"/>
          <c:y val="0.17017073237261252"/>
          <c:w val="0.32939551850037296"/>
          <c:h val="0.5056148373188476"/>
        </c:manualLayout>
      </c:layout>
      <c:overlay val="0"/>
      <c:txPr>
        <a:bodyPr/>
        <a:lstStyle/>
        <a:p>
          <a:pPr>
            <a:defRPr sz="16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12"/>
          <c:y val="0.11344407347549436"/>
          <c:w val="0.46204486146116036"/>
          <c:h val="0.8394347301193950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929-4705-B2AA-25DB1A32AE78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929-4705-B2AA-25DB1A32AE78}"/>
              </c:ext>
            </c:extLst>
          </c:dPt>
          <c:dPt>
            <c:idx val="8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1-5D6F-4DBD-90EB-1D84154E0960}"/>
              </c:ext>
            </c:extLst>
          </c:dPt>
          <c:dPt>
            <c:idx val="9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5-4929-4705-B2AA-25DB1A32AE78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7CE-43F6-8259-20EABAB2AB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Не маю часу</c:v>
                </c:pt>
                <c:pt idx="1">
                  <c:v>Незручний графік роботи</c:v>
                </c:pt>
                <c:pt idx="2">
                  <c:v>Послуги не відповідають моїм інтересам або потребам</c:v>
                </c:pt>
                <c:pt idx="3">
                  <c:v>Не відчуваю, що цей простір для таких людей, як я</c:v>
                </c:pt>
                <c:pt idx="4">
                  <c:v>Не знаю, як долучитися або скористатися послугами</c:v>
                </c:pt>
                <c:pt idx="5">
                  <c:v>Перешкоджає безпекова ситуація</c:v>
                </c:pt>
                <c:pt idx="6">
                  <c:v>Незручно добиратися</c:v>
                </c:pt>
                <c:pt idx="7">
                  <c:v>Центр недостатньо доступний для мене (фізично або через інші бар’єри)</c:v>
                </c:pt>
                <c:pt idx="8">
                  <c:v>Інше</c:v>
                </c:pt>
                <c:pt idx="9">
                  <c:v>Важко відповісти</c:v>
                </c:pt>
              </c:strCache>
            </c:strRef>
          </c:cat>
          <c:val>
            <c:numRef>
              <c:f>Лист1!$B$2:$B$11</c:f>
              <c:numCache>
                <c:formatCode>0</c:formatCode>
                <c:ptCount val="10"/>
                <c:pt idx="0">
                  <c:v>65.064695009242101</c:v>
                </c:pt>
                <c:pt idx="1">
                  <c:v>17.560073937153401</c:v>
                </c:pt>
                <c:pt idx="2">
                  <c:v>14.0480591497227</c:v>
                </c:pt>
                <c:pt idx="3">
                  <c:v>13.863216266173801</c:v>
                </c:pt>
                <c:pt idx="4">
                  <c:v>13.3086876155268</c:v>
                </c:pt>
                <c:pt idx="5">
                  <c:v>8.6876155268022206</c:v>
                </c:pt>
                <c:pt idx="6">
                  <c:v>7.5785582255083197</c:v>
                </c:pt>
                <c:pt idx="7">
                  <c:v>3.88170055452865</c:v>
                </c:pt>
                <c:pt idx="8">
                  <c:v>4.0665434380776304</c:v>
                </c:pt>
                <c:pt idx="9">
                  <c:v>1.8484288354898299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5367104"/>
        <c:axId val="25355136"/>
      </c:barChart>
      <c:catAx>
        <c:axId val="2536710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5355136"/>
        <c:crosses val="autoZero"/>
        <c:auto val="1"/>
        <c:lblAlgn val="ctr"/>
        <c:lblOffset val="100"/>
        <c:noMultiLvlLbl val="0"/>
      </c:catAx>
      <c:valAx>
        <c:axId val="25355136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extTo"/>
        <c:crossAx val="2536710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12"/>
          <c:y val="0.11344407347549436"/>
          <c:w val="0.46204486146116036"/>
          <c:h val="0.8394347301193950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C51-41F0-A98E-CF8C1304892F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C51-41F0-A98E-CF8C1304892F}"/>
              </c:ext>
            </c:extLst>
          </c:dPt>
          <c:dPt>
            <c:idx val="11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3-CC51-41F0-A98E-CF8C1304892F}"/>
              </c:ext>
            </c:extLst>
          </c:dPt>
          <c:dPt>
            <c:idx val="12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3-EE3D-4205-A35D-3B97E505783E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7CE-43F6-8259-20EABAB2AB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Лист1!$A$2:$A$14</c:f>
              <c:strCache>
                <c:ptCount val="13"/>
                <c:pt idx="0">
                  <c:v>Психологічна підтримка</c:v>
                </c:pt>
                <c:pt idx="1">
                  <c:v>Освітні курси та тренінги</c:v>
                </c:pt>
                <c:pt idx="2">
                  <c:v>Спортивні секції та заняття</c:v>
                </c:pt>
                <c:pt idx="3">
                  <c:v>Кар'єрні консультації та допомога з працевлаштуванням</c:v>
                </c:pt>
                <c:pt idx="4">
                  <c:v>Культурні заходи та концерти</c:v>
                </c:pt>
                <c:pt idx="5">
                  <c:v>Волонтерські та соціальні проєкти</c:v>
                </c:pt>
                <c:pt idx="6">
                  <c:v>Правові консультації та захист прав молоді</c:v>
                </c:pt>
                <c:pt idx="7">
                  <c:v>Творчі майстер-класи</c:v>
                </c:pt>
                <c:pt idx="8">
                  <c:v>Програми розвитку підприємництва</c:v>
                </c:pt>
                <c:pt idx="9">
                  <c:v>Простір для спілкування та проведення вільного часу</c:v>
                </c:pt>
                <c:pt idx="10">
                  <c:v>Коворкінг та простори для роботи</c:v>
                </c:pt>
                <c:pt idx="11">
                  <c:v>Інше</c:v>
                </c:pt>
                <c:pt idx="12">
                  <c:v>Важко відповісти</c:v>
                </c:pt>
              </c:strCache>
            </c:strRef>
          </c:cat>
          <c:val>
            <c:numRef>
              <c:f>Лист1!$B$2:$B$14</c:f>
              <c:numCache>
                <c:formatCode>0</c:formatCode>
                <c:ptCount val="13"/>
                <c:pt idx="0">
                  <c:v>44.5</c:v>
                </c:pt>
                <c:pt idx="1">
                  <c:v>41.15</c:v>
                </c:pt>
                <c:pt idx="2">
                  <c:v>37.65</c:v>
                </c:pt>
                <c:pt idx="3">
                  <c:v>22.4</c:v>
                </c:pt>
                <c:pt idx="4">
                  <c:v>22.2</c:v>
                </c:pt>
                <c:pt idx="5">
                  <c:v>16.399999999999999</c:v>
                </c:pt>
                <c:pt idx="6">
                  <c:v>16.3</c:v>
                </c:pt>
                <c:pt idx="7">
                  <c:v>14.35</c:v>
                </c:pt>
                <c:pt idx="8">
                  <c:v>12.7</c:v>
                </c:pt>
                <c:pt idx="9">
                  <c:v>12.3</c:v>
                </c:pt>
                <c:pt idx="10">
                  <c:v>4.95</c:v>
                </c:pt>
                <c:pt idx="11">
                  <c:v>1.55</c:v>
                </c:pt>
                <c:pt idx="12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5367104"/>
        <c:axId val="25355136"/>
      </c:barChart>
      <c:catAx>
        <c:axId val="2536710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5355136"/>
        <c:crosses val="autoZero"/>
        <c:auto val="1"/>
        <c:lblAlgn val="ctr"/>
        <c:lblOffset val="100"/>
        <c:noMultiLvlLbl val="0"/>
      </c:catAx>
      <c:valAx>
        <c:axId val="25355136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extTo"/>
        <c:crossAx val="2536710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17"/>
          <c:y val="8.0675510695884758E-2"/>
          <c:w val="0.40802031686889528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Так</c:v>
                </c:pt>
                <c:pt idx="1">
                  <c:v>Ні</c:v>
                </c:pt>
                <c:pt idx="2">
                  <c:v>Важко відповісти</c:v>
                </c:pt>
              </c:strCache>
            </c:strRef>
          </c:cat>
          <c:val>
            <c:numRef>
              <c:f>Лист1!$B$2:$B$4</c:f>
              <c:numCache>
                <c:formatCode>0</c:formatCode>
                <c:ptCount val="3"/>
                <c:pt idx="0">
                  <c:v>56</c:v>
                </c:pt>
                <c:pt idx="1">
                  <c:v>39.549999999999997</c:v>
                </c:pt>
                <c:pt idx="2">
                  <c:v>4.45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35439816369688026"/>
          <c:y val="0.67716392257458036"/>
          <c:w val="0.31669758826940164"/>
          <c:h val="0.22672148876040865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47"/>
          <c:h val="0.94070081468088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Південь</c:v>
                </c:pt>
                <c:pt idx="2">
                  <c:v>Центр</c:v>
                </c:pt>
                <c:pt idx="3">
                  <c:v>Північ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64.580152671755698</c:v>
                </c:pt>
                <c:pt idx="1">
                  <c:v>58.189655172413801</c:v>
                </c:pt>
                <c:pt idx="2">
                  <c:v>53.9007092198582</c:v>
                </c:pt>
                <c:pt idx="3">
                  <c:v>50.989010989011</c:v>
                </c:pt>
                <c:pt idx="4">
                  <c:v>47.340425531914903</c:v>
                </c:pt>
                <c:pt idx="6">
                  <c:v>62.731152204836398</c:v>
                </c:pt>
                <c:pt idx="7">
                  <c:v>55.245901639344297</c:v>
                </c:pt>
                <c:pt idx="8">
                  <c:v>49.781659388646297</c:v>
                </c:pt>
                <c:pt idx="10">
                  <c:v>55.419580419580399</c:v>
                </c:pt>
                <c:pt idx="11">
                  <c:v>52.249134948096902</c:v>
                </c:pt>
                <c:pt idx="12">
                  <c:v>56.157635467980299</c:v>
                </c:pt>
                <c:pt idx="13">
                  <c:v>57.8444747612551</c:v>
                </c:pt>
                <c:pt idx="15">
                  <c:v>62.804878048780502</c:v>
                </c:pt>
                <c:pt idx="16">
                  <c:v>49.409448818897602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rgbClr val="F2F2F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Південь</c:v>
                </c:pt>
                <c:pt idx="2">
                  <c:v>Центр</c:v>
                </c:pt>
                <c:pt idx="3">
                  <c:v>Північ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5.3435114503816799</c:v>
                </c:pt>
                <c:pt idx="1">
                  <c:v>4.7413793103448301</c:v>
                </c:pt>
                <c:pt idx="2">
                  <c:v>2.83687943262411</c:v>
                </c:pt>
                <c:pt idx="3">
                  <c:v>3.51648351648352</c:v>
                </c:pt>
                <c:pt idx="4">
                  <c:v>5.0531914893616996</c:v>
                </c:pt>
                <c:pt idx="6">
                  <c:v>4.8364153627311497</c:v>
                </c:pt>
                <c:pt idx="7">
                  <c:v>4.4262295081967196</c:v>
                </c:pt>
                <c:pt idx="8">
                  <c:v>4.0756914119359502</c:v>
                </c:pt>
                <c:pt idx="10">
                  <c:v>5.41958041958042</c:v>
                </c:pt>
                <c:pt idx="11">
                  <c:v>4.4982698961937704</c:v>
                </c:pt>
                <c:pt idx="12">
                  <c:v>4.6798029556650196</c:v>
                </c:pt>
                <c:pt idx="13">
                  <c:v>3.5470668485675301</c:v>
                </c:pt>
                <c:pt idx="15">
                  <c:v>4.5731707317073198</c:v>
                </c:pt>
                <c:pt idx="16">
                  <c:v>4.3307086614173196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Південь</c:v>
                </c:pt>
                <c:pt idx="2">
                  <c:v>Центр</c:v>
                </c:pt>
                <c:pt idx="3">
                  <c:v>Північ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30.076335877862601</c:v>
                </c:pt>
                <c:pt idx="1">
                  <c:v>37.068965517241402</c:v>
                </c:pt>
                <c:pt idx="2">
                  <c:v>43.262411347517698</c:v>
                </c:pt>
                <c:pt idx="3">
                  <c:v>45.494505494505503</c:v>
                </c:pt>
                <c:pt idx="4">
                  <c:v>47.606382978723403</c:v>
                </c:pt>
                <c:pt idx="6">
                  <c:v>32.4324324324324</c:v>
                </c:pt>
                <c:pt idx="7">
                  <c:v>40.327868852458998</c:v>
                </c:pt>
                <c:pt idx="8">
                  <c:v>46.142649199417797</c:v>
                </c:pt>
                <c:pt idx="10">
                  <c:v>39.160839160839203</c:v>
                </c:pt>
                <c:pt idx="11">
                  <c:v>43.252595155709301</c:v>
                </c:pt>
                <c:pt idx="12">
                  <c:v>39.162561576354697</c:v>
                </c:pt>
                <c:pt idx="13">
                  <c:v>38.608458390177397</c:v>
                </c:pt>
                <c:pt idx="15">
                  <c:v>32.621951219512198</c:v>
                </c:pt>
                <c:pt idx="16">
                  <c:v>46.259842519685002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532400944"/>
        <c:axId val="532403664"/>
      </c:barChart>
      <c:catAx>
        <c:axId val="5324009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532403664"/>
        <c:crosses val="autoZero"/>
        <c:auto val="1"/>
        <c:lblAlgn val="ctr"/>
        <c:lblOffset val="100"/>
        <c:noMultiLvlLbl val="0"/>
      </c:catAx>
      <c:valAx>
        <c:axId val="5324036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3240094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550365872343212E-2"/>
          <c:y val="2.9445644090905221E-2"/>
          <c:w val="0.61399000068470244"/>
          <c:h val="0.8645282821662625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2021</c:v>
                </c:pt>
                <c:pt idx="1">
                  <c:v>08'25</c:v>
                </c:pt>
                <c:pt idx="2">
                  <c:v>09'26</c:v>
                </c:pt>
              </c:strCache>
            </c:strRef>
          </c:cat>
          <c:val>
            <c:numRef>
              <c:f>Лист1!$B$2:$B$4</c:f>
              <c:numCache>
                <c:formatCode>0</c:formatCode>
                <c:ptCount val="3"/>
                <c:pt idx="0">
                  <c:v>45</c:v>
                </c:pt>
                <c:pt idx="1">
                  <c:v>60.1</c:v>
                </c:pt>
                <c:pt idx="2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EE-4C05-BA3F-57E749529C3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2021</c:v>
                </c:pt>
                <c:pt idx="1">
                  <c:v>08'25</c:v>
                </c:pt>
                <c:pt idx="2">
                  <c:v>09'26</c:v>
                </c:pt>
              </c:strCache>
            </c:strRef>
          </c:cat>
          <c:val>
            <c:numRef>
              <c:f>Лист1!$C$2:$C$4</c:f>
              <c:numCache>
                <c:formatCode>0</c:formatCode>
                <c:ptCount val="3"/>
                <c:pt idx="0">
                  <c:v>10</c:v>
                </c:pt>
                <c:pt idx="1">
                  <c:v>4.3499999999999996</c:v>
                </c:pt>
                <c:pt idx="2">
                  <c:v>4.45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EE-4C05-BA3F-57E749529C3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uk-UA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2021</c:v>
                </c:pt>
                <c:pt idx="1">
                  <c:v>08'25</c:v>
                </c:pt>
                <c:pt idx="2">
                  <c:v>09'26</c:v>
                </c:pt>
              </c:strCache>
            </c:strRef>
          </c:cat>
          <c:val>
            <c:numRef>
              <c:f>Лист1!$D$2:$D$4</c:f>
              <c:numCache>
                <c:formatCode>0</c:formatCode>
                <c:ptCount val="3"/>
                <c:pt idx="0">
                  <c:v>45</c:v>
                </c:pt>
                <c:pt idx="1">
                  <c:v>35.549999999999997</c:v>
                </c:pt>
                <c:pt idx="2">
                  <c:v>39.549999999999997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EE-4C05-BA3F-57E749529C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758129232"/>
        <c:axId val="1758114544"/>
      </c:barChart>
      <c:catAx>
        <c:axId val="17581292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 algn="ctr">
              <a:defRPr lang="uk-UA" sz="1500" b="0" i="0" u="none" strike="noStrike" kern="1200" baseline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defRPr>
            </a:pPr>
            <a:endParaRPr lang="uk-UA"/>
          </a:p>
        </c:txPr>
        <c:crossAx val="1758114544"/>
        <c:crosses val="autoZero"/>
        <c:auto val="1"/>
        <c:lblAlgn val="ctr"/>
        <c:lblOffset val="100"/>
        <c:noMultiLvlLbl val="0"/>
      </c:catAx>
      <c:valAx>
        <c:axId val="175811454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758129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285284059572218"/>
          <c:y val="0.2667138277526297"/>
          <c:w val="0.21542246918783423"/>
          <c:h val="0.31252864655881324"/>
        </c:manualLayout>
      </c:layout>
      <c:overlay val="0"/>
      <c:txPr>
        <a:bodyPr/>
        <a:lstStyle/>
        <a:p>
          <a:pPr>
            <a:defRPr sz="16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17"/>
          <c:y val="8.0675510695884758E-2"/>
          <c:w val="0.40802031686889528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BFDCF9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Так, я є молодіжним працівником</c:v>
                </c:pt>
                <c:pt idx="1">
                  <c:v>Так, я звертався за допомогою до молодіжного працівника</c:v>
                </c:pt>
                <c:pt idx="2">
                  <c:v>Так, щось чув про молодіжних працівників, але не звертався до них</c:v>
                </c:pt>
                <c:pt idx="3">
                  <c:v>Ні, не знаю про таких</c:v>
                </c:pt>
                <c:pt idx="4">
                  <c:v>Важко відповісти</c:v>
                </c:pt>
              </c:strCache>
            </c:strRef>
          </c:cat>
          <c:val>
            <c:numRef>
              <c:f>Лист1!$B$2:$B$6</c:f>
              <c:numCache>
                <c:formatCode>0</c:formatCode>
                <c:ptCount val="5"/>
                <c:pt idx="0">
                  <c:v>3.15</c:v>
                </c:pt>
                <c:pt idx="1">
                  <c:v>4.1500000000000004</c:v>
                </c:pt>
                <c:pt idx="2">
                  <c:v>22.85</c:v>
                </c:pt>
                <c:pt idx="3">
                  <c:v>68.25</c:v>
                </c:pt>
                <c:pt idx="4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6.6120809659584417E-2"/>
          <c:y val="0.66451726617128937"/>
          <c:w val="0.85010874676018033"/>
          <c:h val="0.32030674614476146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47"/>
          <c:h val="0.94070081468088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Захід</c:v>
                </c:pt>
                <c:pt idx="2">
                  <c:v>Центр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3.7234042553191502</c:v>
                </c:pt>
                <c:pt idx="1">
                  <c:v>2.7480916030534401</c:v>
                </c:pt>
                <c:pt idx="2">
                  <c:v>4.2553191489361701</c:v>
                </c:pt>
                <c:pt idx="3">
                  <c:v>3.0769230769230802</c:v>
                </c:pt>
                <c:pt idx="4">
                  <c:v>2.1551724137931001</c:v>
                </c:pt>
                <c:pt idx="6">
                  <c:v>3.4139402560455201</c:v>
                </c:pt>
                <c:pt idx="7">
                  <c:v>3.27868852459016</c:v>
                </c:pt>
                <c:pt idx="8">
                  <c:v>2.7656477438136799</c:v>
                </c:pt>
                <c:pt idx="10">
                  <c:v>3.8461538461538498</c:v>
                </c:pt>
                <c:pt idx="11">
                  <c:v>2.7681660899653999</c:v>
                </c:pt>
                <c:pt idx="12">
                  <c:v>2.2167487684729101</c:v>
                </c:pt>
                <c:pt idx="13">
                  <c:v>3.2742155525238701</c:v>
                </c:pt>
                <c:pt idx="15">
                  <c:v>3.1504065040650402</c:v>
                </c:pt>
                <c:pt idx="16">
                  <c:v>3.1496062992125999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Захід</c:v>
                </c:pt>
                <c:pt idx="2">
                  <c:v>Центр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3.7234042553191502</c:v>
                </c:pt>
                <c:pt idx="1">
                  <c:v>4.5801526717557204</c:v>
                </c:pt>
                <c:pt idx="2">
                  <c:v>2.12765957446809</c:v>
                </c:pt>
                <c:pt idx="3">
                  <c:v>6.1538461538461497</c:v>
                </c:pt>
                <c:pt idx="4">
                  <c:v>2.1551724137931001</c:v>
                </c:pt>
                <c:pt idx="6">
                  <c:v>4.8364153627311497</c:v>
                </c:pt>
                <c:pt idx="7">
                  <c:v>4.2622950819672099</c:v>
                </c:pt>
                <c:pt idx="8">
                  <c:v>3.3478893740902498</c:v>
                </c:pt>
                <c:pt idx="10">
                  <c:v>5.5944055944055897</c:v>
                </c:pt>
                <c:pt idx="11">
                  <c:v>4.1522491349481001</c:v>
                </c:pt>
                <c:pt idx="12">
                  <c:v>2.95566502463054</c:v>
                </c:pt>
                <c:pt idx="13">
                  <c:v>3.6834924965893601</c:v>
                </c:pt>
                <c:pt idx="15">
                  <c:v>4.4715447154471502</c:v>
                </c:pt>
                <c:pt idx="16">
                  <c:v>3.8385826771653502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rgbClr val="BFDCF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Захід</c:v>
                </c:pt>
                <c:pt idx="2">
                  <c:v>Центр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26.329787234042598</c:v>
                </c:pt>
                <c:pt idx="1">
                  <c:v>24.732824427480899</c:v>
                </c:pt>
                <c:pt idx="2">
                  <c:v>21.985815602836901</c:v>
                </c:pt>
                <c:pt idx="3">
                  <c:v>18.021978021978001</c:v>
                </c:pt>
                <c:pt idx="4">
                  <c:v>22.413793103448299</c:v>
                </c:pt>
                <c:pt idx="6">
                  <c:v>21.7638691322902</c:v>
                </c:pt>
                <c:pt idx="7">
                  <c:v>25.573770491803302</c:v>
                </c:pt>
                <c:pt idx="8">
                  <c:v>21.542940320232901</c:v>
                </c:pt>
                <c:pt idx="10">
                  <c:v>26.923076923076898</c:v>
                </c:pt>
                <c:pt idx="11">
                  <c:v>26.297577854671299</c:v>
                </c:pt>
                <c:pt idx="12">
                  <c:v>22.1674876847291</c:v>
                </c:pt>
                <c:pt idx="13">
                  <c:v>18.6903137789905</c:v>
                </c:pt>
                <c:pt idx="15">
                  <c:v>25.8130081300813</c:v>
                </c:pt>
                <c:pt idx="16">
                  <c:v>19.980314960629901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F2F2F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Захід</c:v>
                </c:pt>
                <c:pt idx="2">
                  <c:v>Центр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1">
                  <c:v>3.2061068702290099</c:v>
                </c:pt>
                <c:pt idx="2">
                  <c:v>0.70921985815602795</c:v>
                </c:pt>
                <c:pt idx="3">
                  <c:v>1.5384615384615401</c:v>
                </c:pt>
                <c:pt idx="6">
                  <c:v>1.8492176386913199</c:v>
                </c:pt>
                <c:pt idx="7">
                  <c:v>1.9672131147541001</c:v>
                </c:pt>
                <c:pt idx="8">
                  <c:v>1.01892285298399</c:v>
                </c:pt>
                <c:pt idx="10">
                  <c:v>0.52447552447552404</c:v>
                </c:pt>
                <c:pt idx="11">
                  <c:v>1.73010380622837</c:v>
                </c:pt>
                <c:pt idx="12">
                  <c:v>1.47783251231527</c:v>
                </c:pt>
                <c:pt idx="13">
                  <c:v>2.4556616643929101</c:v>
                </c:pt>
                <c:pt idx="15">
                  <c:v>1.6260162601626</c:v>
                </c:pt>
                <c:pt idx="16">
                  <c:v>1.5748031496063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Захід</c:v>
                </c:pt>
                <c:pt idx="2">
                  <c:v>Центр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Лист1!$F$2:$F$18</c:f>
              <c:numCache>
                <c:formatCode>0</c:formatCode>
                <c:ptCount val="17"/>
                <c:pt idx="0">
                  <c:v>65.957446808510596</c:v>
                </c:pt>
                <c:pt idx="1">
                  <c:v>64.732824427480907</c:v>
                </c:pt>
                <c:pt idx="2">
                  <c:v>70.921985815602795</c:v>
                </c:pt>
                <c:pt idx="3">
                  <c:v>71.208791208791197</c:v>
                </c:pt>
                <c:pt idx="4">
                  <c:v>72.844827586206904</c:v>
                </c:pt>
                <c:pt idx="6">
                  <c:v>68.136557610241795</c:v>
                </c:pt>
                <c:pt idx="7">
                  <c:v>64.918032786885206</c:v>
                </c:pt>
                <c:pt idx="8">
                  <c:v>71.324599708879205</c:v>
                </c:pt>
                <c:pt idx="10">
                  <c:v>63.111888111888099</c:v>
                </c:pt>
                <c:pt idx="11">
                  <c:v>65.0519031141868</c:v>
                </c:pt>
                <c:pt idx="12">
                  <c:v>71.182266009852199</c:v>
                </c:pt>
                <c:pt idx="13">
                  <c:v>71.8963165075034</c:v>
                </c:pt>
                <c:pt idx="15">
                  <c:v>64.939024390243901</c:v>
                </c:pt>
                <c:pt idx="16">
                  <c:v>71.456692913385794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532400944"/>
        <c:axId val="532403664"/>
      </c:barChart>
      <c:catAx>
        <c:axId val="5324009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532403664"/>
        <c:crosses val="autoZero"/>
        <c:auto val="1"/>
        <c:lblAlgn val="ctr"/>
        <c:lblOffset val="100"/>
        <c:noMultiLvlLbl val="0"/>
      </c:catAx>
      <c:valAx>
        <c:axId val="5324036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3240094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550365872343212E-2"/>
          <c:y val="2.9445644090905221E-2"/>
          <c:w val="0.54220994566078018"/>
          <c:h val="0.864528282166262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Так, я є молодіжним/-ою працівником/- цею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</c:v>
                </c:pt>
                <c:pt idx="1">
                  <c:v>2019</c:v>
                </c:pt>
                <c:pt idx="2">
                  <c:v>2021</c:v>
                </c:pt>
                <c:pt idx="3">
                  <c:v>08'25</c:v>
                </c:pt>
                <c:pt idx="4">
                  <c:v>09'26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1">
                  <c:v>4</c:v>
                </c:pt>
                <c:pt idx="2">
                  <c:v>1</c:v>
                </c:pt>
                <c:pt idx="3" formatCode="0">
                  <c:v>3.6</c:v>
                </c:pt>
                <c:pt idx="4" formatCode="0">
                  <c:v>3.15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EE-4C05-BA3F-57E749529C3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Так, я звертався за допомогою до молодіжного/-ної працівника/-ці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</c:v>
                </c:pt>
                <c:pt idx="1">
                  <c:v>2019</c:v>
                </c:pt>
                <c:pt idx="2">
                  <c:v>2021</c:v>
                </c:pt>
                <c:pt idx="3">
                  <c:v>08'25</c:v>
                </c:pt>
                <c:pt idx="4">
                  <c:v>09'26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</c:v>
                </c:pt>
                <c:pt idx="1">
                  <c:v>9</c:v>
                </c:pt>
                <c:pt idx="2">
                  <c:v>4</c:v>
                </c:pt>
                <c:pt idx="3" formatCode="0">
                  <c:v>2.8</c:v>
                </c:pt>
                <c:pt idx="4" formatCode="0">
                  <c:v>4.1500000000000004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EE-4C05-BA3F-57E749529C3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Так, щось чув про молодіжних працівників, але не звертався до них</c:v>
                </c:pt>
              </c:strCache>
            </c:strRef>
          </c:tx>
          <c:spPr>
            <a:solidFill>
              <a:srgbClr val="BFDCF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</c:v>
                </c:pt>
                <c:pt idx="1">
                  <c:v>2019</c:v>
                </c:pt>
                <c:pt idx="2">
                  <c:v>2021</c:v>
                </c:pt>
                <c:pt idx="3">
                  <c:v>08'25</c:v>
                </c:pt>
                <c:pt idx="4">
                  <c:v>09'26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18</c:v>
                </c:pt>
                <c:pt idx="1">
                  <c:v>29</c:v>
                </c:pt>
                <c:pt idx="2">
                  <c:v>23</c:v>
                </c:pt>
                <c:pt idx="3" formatCode="0">
                  <c:v>24.15</c:v>
                </c:pt>
                <c:pt idx="4" formatCode="0">
                  <c:v>22.85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EE-4C05-BA3F-57E749529C3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rgbClr val="F2F2F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</c:v>
                </c:pt>
                <c:pt idx="1">
                  <c:v>2019</c:v>
                </c:pt>
                <c:pt idx="2">
                  <c:v>2021</c:v>
                </c:pt>
                <c:pt idx="3">
                  <c:v>08'25</c:v>
                </c:pt>
                <c:pt idx="4">
                  <c:v>09'26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4</c:v>
                </c:pt>
                <c:pt idx="1">
                  <c:v>7</c:v>
                </c:pt>
                <c:pt idx="2">
                  <c:v>7</c:v>
                </c:pt>
                <c:pt idx="3" formatCode="0">
                  <c:v>1.1499999999999999</c:v>
                </c:pt>
                <c:pt idx="4" formatCode="0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0B-4ACA-A9FD-F7EC4992E867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Ні, не знаю про таких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uk-UA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</c:v>
                </c:pt>
                <c:pt idx="1">
                  <c:v>2019</c:v>
                </c:pt>
                <c:pt idx="2">
                  <c:v>2021</c:v>
                </c:pt>
                <c:pt idx="3">
                  <c:v>08'25</c:v>
                </c:pt>
                <c:pt idx="4">
                  <c:v>09'26</c:v>
                </c:pt>
              </c:strCache>
            </c:strRef>
          </c:cat>
          <c:val>
            <c:numRef>
              <c:f>Лист1!$F$2:$F$6</c:f>
              <c:numCache>
                <c:formatCode>General</c:formatCode>
                <c:ptCount val="5"/>
                <c:pt idx="0">
                  <c:v>76</c:v>
                </c:pt>
                <c:pt idx="1">
                  <c:v>52</c:v>
                </c:pt>
                <c:pt idx="2">
                  <c:v>65</c:v>
                </c:pt>
                <c:pt idx="3" formatCode="0">
                  <c:v>68.3</c:v>
                </c:pt>
                <c:pt idx="4" formatCode="0">
                  <c:v>68.25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0B-4ACA-A9FD-F7EC4992E8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758129232"/>
        <c:axId val="1758114544"/>
      </c:barChart>
      <c:catAx>
        <c:axId val="17581292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 algn="ctr">
              <a:defRPr lang="uk-UA" sz="1500" b="0" i="0" u="none" strike="noStrike" kern="1200" baseline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defRPr>
            </a:pPr>
            <a:endParaRPr lang="uk-UA"/>
          </a:p>
        </c:txPr>
        <c:crossAx val="1758114544"/>
        <c:crosses val="autoZero"/>
        <c:auto val="1"/>
        <c:lblAlgn val="ctr"/>
        <c:lblOffset val="100"/>
        <c:noMultiLvlLbl val="0"/>
      </c:catAx>
      <c:valAx>
        <c:axId val="1758114544"/>
        <c:scaling>
          <c:orientation val="minMax"/>
          <c:max val="100"/>
        </c:scaling>
        <c:delete val="1"/>
        <c:axPos val="l"/>
        <c:numFmt formatCode="General" sourceLinked="1"/>
        <c:majorTickMark val="out"/>
        <c:minorTickMark val="none"/>
        <c:tickLblPos val="nextTo"/>
        <c:crossAx val="1758129232"/>
        <c:crosses val="autoZero"/>
        <c:crossBetween val="between"/>
        <c:majorUnit val="10"/>
        <c:minorUnit val="2"/>
      </c:valAx>
    </c:plotArea>
    <c:legend>
      <c:legendPos val="r"/>
      <c:layout>
        <c:manualLayout>
          <c:xMode val="edge"/>
          <c:yMode val="edge"/>
          <c:x val="0.6336004995943969"/>
          <c:y val="0.17017073237261252"/>
          <c:w val="0.36639950040560321"/>
          <c:h val="0.6106764411147485"/>
        </c:manualLayout>
      </c:layout>
      <c:overlay val="0"/>
      <c:txPr>
        <a:bodyPr/>
        <a:lstStyle/>
        <a:p>
          <a:pPr>
            <a:defRPr sz="16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17"/>
          <c:y val="8.0675510695884758E-2"/>
          <c:w val="0.40802031686889528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Так</c:v>
                </c:pt>
                <c:pt idx="1">
                  <c:v>Ні</c:v>
                </c:pt>
                <c:pt idx="2">
                  <c:v>Важко відповісти</c:v>
                </c:pt>
              </c:strCache>
            </c:strRef>
          </c:cat>
          <c:val>
            <c:numRef>
              <c:f>Лист1!$B$2:$B$4</c:f>
              <c:numCache>
                <c:formatCode>0</c:formatCode>
                <c:ptCount val="3"/>
                <c:pt idx="0">
                  <c:v>6.35</c:v>
                </c:pt>
                <c:pt idx="1">
                  <c:v>92.05</c:v>
                </c:pt>
                <c:pt idx="2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35439816369688026"/>
          <c:y val="0.67716392257458036"/>
          <c:w val="0.31669758826940164"/>
          <c:h val="0.22672148876040865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47"/>
          <c:h val="0.94070081468088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Північ</c:v>
                </c:pt>
                <c:pt idx="2">
                  <c:v>Схід</c:v>
                </c:pt>
                <c:pt idx="3">
                  <c:v>Центр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7.3282442748091601</c:v>
                </c:pt>
                <c:pt idx="1">
                  <c:v>7.0329670329670302</c:v>
                </c:pt>
                <c:pt idx="2">
                  <c:v>6.6489361702127701</c:v>
                </c:pt>
                <c:pt idx="3">
                  <c:v>4.6099290780141802</c:v>
                </c:pt>
                <c:pt idx="4">
                  <c:v>3.8793103448275899</c:v>
                </c:pt>
                <c:pt idx="6">
                  <c:v>6.8278805120910402</c:v>
                </c:pt>
                <c:pt idx="7">
                  <c:v>7.2131147540983598</c:v>
                </c:pt>
                <c:pt idx="8">
                  <c:v>5.0946142649199402</c:v>
                </c:pt>
                <c:pt idx="10">
                  <c:v>5.41958041958042</c:v>
                </c:pt>
                <c:pt idx="11">
                  <c:v>6.5743944636678204</c:v>
                </c:pt>
                <c:pt idx="12">
                  <c:v>7.6354679802955703</c:v>
                </c:pt>
                <c:pt idx="13">
                  <c:v>6.27557980900409</c:v>
                </c:pt>
                <c:pt idx="15">
                  <c:v>6.5944881889763796</c:v>
                </c:pt>
                <c:pt idx="16">
                  <c:v>6.0975609756097597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rgbClr val="F2F2F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Північ</c:v>
                </c:pt>
                <c:pt idx="2">
                  <c:v>Схід</c:v>
                </c:pt>
                <c:pt idx="3">
                  <c:v>Центр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3.66412213740458</c:v>
                </c:pt>
                <c:pt idx="1">
                  <c:v>0.879120879120879</c:v>
                </c:pt>
                <c:pt idx="2">
                  <c:v>0.79787234042553201</c:v>
                </c:pt>
                <c:pt idx="6">
                  <c:v>1.8492176386913199</c:v>
                </c:pt>
                <c:pt idx="7">
                  <c:v>2.4590163934426199</c:v>
                </c:pt>
                <c:pt idx="8">
                  <c:v>0.58224163027656495</c:v>
                </c:pt>
                <c:pt idx="10">
                  <c:v>1.57342657342657</c:v>
                </c:pt>
                <c:pt idx="12">
                  <c:v>1.97044334975369</c:v>
                </c:pt>
                <c:pt idx="13">
                  <c:v>1.9099590723055899</c:v>
                </c:pt>
                <c:pt idx="15">
                  <c:v>1.7716535433070899</c:v>
                </c:pt>
                <c:pt idx="16">
                  <c:v>1.4227642276422801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Північ</c:v>
                </c:pt>
                <c:pt idx="2">
                  <c:v>Схід</c:v>
                </c:pt>
                <c:pt idx="3">
                  <c:v>Центр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89.007633587786302</c:v>
                </c:pt>
                <c:pt idx="1">
                  <c:v>92.087912087912102</c:v>
                </c:pt>
                <c:pt idx="2">
                  <c:v>92.553191489361694</c:v>
                </c:pt>
                <c:pt idx="3">
                  <c:v>95.035460992907801</c:v>
                </c:pt>
                <c:pt idx="4">
                  <c:v>96.120689655172399</c:v>
                </c:pt>
                <c:pt idx="6">
                  <c:v>91.322901849217601</c:v>
                </c:pt>
                <c:pt idx="7">
                  <c:v>90.327868852459005</c:v>
                </c:pt>
                <c:pt idx="8">
                  <c:v>94.323144104803504</c:v>
                </c:pt>
                <c:pt idx="10">
                  <c:v>93.006993006993</c:v>
                </c:pt>
                <c:pt idx="11">
                  <c:v>93.079584775086502</c:v>
                </c:pt>
                <c:pt idx="12">
                  <c:v>90.394088669950705</c:v>
                </c:pt>
                <c:pt idx="13">
                  <c:v>91.814461118690303</c:v>
                </c:pt>
                <c:pt idx="15">
                  <c:v>91.633858267716505</c:v>
                </c:pt>
                <c:pt idx="16">
                  <c:v>92.479674796748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532400944"/>
        <c:axId val="532403664"/>
      </c:barChart>
      <c:catAx>
        <c:axId val="5324009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532403664"/>
        <c:crosses val="autoZero"/>
        <c:auto val="1"/>
        <c:lblAlgn val="ctr"/>
        <c:lblOffset val="100"/>
        <c:noMultiLvlLbl val="0"/>
      </c:catAx>
      <c:valAx>
        <c:axId val="5324036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3240094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17"/>
          <c:y val="8.0675510695884758E-2"/>
          <c:w val="0.40802031686889528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FB094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Займались протягом останніх 12 місяців і раніше </c:v>
                </c:pt>
                <c:pt idx="1">
                  <c:v>Займались протягом останніх 12 місяців, але раніше не займалися</c:v>
                </c:pt>
                <c:pt idx="2">
                  <c:v>Не займались протягом останніх 12 місяців, але раніше займалися</c:v>
                </c:pt>
                <c:pt idx="3">
                  <c:v>Ні, не займаюсь взагалі</c:v>
                </c:pt>
                <c:pt idx="4">
                  <c:v>Важко відповісти</c:v>
                </c:pt>
              </c:strCache>
            </c:strRef>
          </c:cat>
          <c:val>
            <c:numRef>
              <c:f>Лист1!$B$2:$B$6</c:f>
              <c:numCache>
                <c:formatCode>0</c:formatCode>
                <c:ptCount val="5"/>
                <c:pt idx="0">
                  <c:v>27.6</c:v>
                </c:pt>
                <c:pt idx="1">
                  <c:v>9.6999999999999993</c:v>
                </c:pt>
                <c:pt idx="2">
                  <c:v>13.65</c:v>
                </c:pt>
                <c:pt idx="3">
                  <c:v>47.5</c:v>
                </c:pt>
                <c:pt idx="4">
                  <c:v>1.55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5.4354387045817243E-2"/>
          <c:y val="0.66451726617128937"/>
          <c:w val="0.87756373285897049"/>
          <c:h val="0.32030674614476146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47"/>
          <c:h val="0.94070081468088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Північ</c:v>
                </c:pt>
                <c:pt idx="2">
                  <c:v>Центр</c:v>
                </c:pt>
                <c:pt idx="3">
                  <c:v>Південь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32.0610687022901</c:v>
                </c:pt>
                <c:pt idx="1">
                  <c:v>28.571428571428601</c:v>
                </c:pt>
                <c:pt idx="2">
                  <c:v>27.304964539007099</c:v>
                </c:pt>
                <c:pt idx="3">
                  <c:v>23.7068965517241</c:v>
                </c:pt>
                <c:pt idx="4">
                  <c:v>21.2765957446809</c:v>
                </c:pt>
                <c:pt idx="6">
                  <c:v>32.147937411095299</c:v>
                </c:pt>
                <c:pt idx="7">
                  <c:v>24.7540983606557</c:v>
                </c:pt>
                <c:pt idx="8">
                  <c:v>25.473071324599701</c:v>
                </c:pt>
                <c:pt idx="10">
                  <c:v>31.6507503410641</c:v>
                </c:pt>
                <c:pt idx="11">
                  <c:v>30.541871921182299</c:v>
                </c:pt>
                <c:pt idx="12">
                  <c:v>25.605536332179899</c:v>
                </c:pt>
                <c:pt idx="13">
                  <c:v>21.328671328671302</c:v>
                </c:pt>
                <c:pt idx="15">
                  <c:v>28.760162601626</c:v>
                </c:pt>
                <c:pt idx="16">
                  <c:v>26.4763779527559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Північ</c:v>
                </c:pt>
                <c:pt idx="2">
                  <c:v>Центр</c:v>
                </c:pt>
                <c:pt idx="3">
                  <c:v>Південь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12.5190839694656</c:v>
                </c:pt>
                <c:pt idx="1">
                  <c:v>10.989010989011</c:v>
                </c:pt>
                <c:pt idx="2">
                  <c:v>10.2836879432624</c:v>
                </c:pt>
                <c:pt idx="3">
                  <c:v>4.7413793103448301</c:v>
                </c:pt>
                <c:pt idx="4">
                  <c:v>5.8510638297872299</c:v>
                </c:pt>
                <c:pt idx="6">
                  <c:v>11.379800853485101</c:v>
                </c:pt>
                <c:pt idx="7">
                  <c:v>9.34426229508197</c:v>
                </c:pt>
                <c:pt idx="8">
                  <c:v>8.2969432314410501</c:v>
                </c:pt>
                <c:pt idx="10">
                  <c:v>8.3219645293315097</c:v>
                </c:pt>
                <c:pt idx="11">
                  <c:v>9.8522167487684698</c:v>
                </c:pt>
                <c:pt idx="12">
                  <c:v>6.5743944636678204</c:v>
                </c:pt>
                <c:pt idx="13">
                  <c:v>12.937062937062899</c:v>
                </c:pt>
                <c:pt idx="15">
                  <c:v>9.4512195121951201</c:v>
                </c:pt>
                <c:pt idx="16">
                  <c:v>9.9409448818897594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Північ</c:v>
                </c:pt>
                <c:pt idx="2">
                  <c:v>Центр</c:v>
                </c:pt>
                <c:pt idx="3">
                  <c:v>Південь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3.5114503816793898</c:v>
                </c:pt>
                <c:pt idx="1">
                  <c:v>0.879120879120879</c:v>
                </c:pt>
                <c:pt idx="2">
                  <c:v>0.70921985815602795</c:v>
                </c:pt>
                <c:pt idx="3">
                  <c:v>0.431034482758621</c:v>
                </c:pt>
                <c:pt idx="4">
                  <c:v>0.26595744680851102</c:v>
                </c:pt>
                <c:pt idx="6">
                  <c:v>1.70697012802276</c:v>
                </c:pt>
                <c:pt idx="7">
                  <c:v>2.2950819672131102</c:v>
                </c:pt>
                <c:pt idx="8">
                  <c:v>0.72780203784570596</c:v>
                </c:pt>
                <c:pt idx="10">
                  <c:v>1.5006821282401099</c:v>
                </c:pt>
                <c:pt idx="11">
                  <c:v>0.73891625615763501</c:v>
                </c:pt>
                <c:pt idx="12">
                  <c:v>2.7681660899653999</c:v>
                </c:pt>
                <c:pt idx="13">
                  <c:v>1.57342657342657</c:v>
                </c:pt>
                <c:pt idx="15">
                  <c:v>1.5243902439024399</c:v>
                </c:pt>
                <c:pt idx="16">
                  <c:v>1.5748031496063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Північ</c:v>
                </c:pt>
                <c:pt idx="2">
                  <c:v>Центр</c:v>
                </c:pt>
                <c:pt idx="3">
                  <c:v>Південь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0">
                  <c:v>15.114503816793899</c:v>
                </c:pt>
                <c:pt idx="1">
                  <c:v>14.5054945054945</c:v>
                </c:pt>
                <c:pt idx="2">
                  <c:v>10.992907801418401</c:v>
                </c:pt>
                <c:pt idx="3">
                  <c:v>7.7586206896551699</c:v>
                </c:pt>
                <c:pt idx="4">
                  <c:v>15.6914893617021</c:v>
                </c:pt>
                <c:pt idx="6">
                  <c:v>13.5135135135135</c:v>
                </c:pt>
                <c:pt idx="7">
                  <c:v>13.1147540983607</c:v>
                </c:pt>
                <c:pt idx="8">
                  <c:v>14.264919941775799</c:v>
                </c:pt>
                <c:pt idx="10">
                  <c:v>12.551159618008199</c:v>
                </c:pt>
                <c:pt idx="11">
                  <c:v>15.7635467980296</c:v>
                </c:pt>
                <c:pt idx="12">
                  <c:v>16.955017301038101</c:v>
                </c:pt>
                <c:pt idx="13">
                  <c:v>11.888111888111901</c:v>
                </c:pt>
                <c:pt idx="15">
                  <c:v>14.024390243902401</c:v>
                </c:pt>
                <c:pt idx="16">
                  <c:v>13.2874015748032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Північ</c:v>
                </c:pt>
                <c:pt idx="2">
                  <c:v>Центр</c:v>
                </c:pt>
                <c:pt idx="3">
                  <c:v>Південь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Лист1!$F$2:$F$18</c:f>
              <c:numCache>
                <c:formatCode>0</c:formatCode>
                <c:ptCount val="17"/>
                <c:pt idx="0">
                  <c:v>36.793893129771</c:v>
                </c:pt>
                <c:pt idx="1">
                  <c:v>45.054945054945101</c:v>
                </c:pt>
                <c:pt idx="2">
                  <c:v>50.709219858155997</c:v>
                </c:pt>
                <c:pt idx="3">
                  <c:v>63.362068965517203</c:v>
                </c:pt>
                <c:pt idx="4">
                  <c:v>56.914893617021299</c:v>
                </c:pt>
                <c:pt idx="6">
                  <c:v>41.251778093883402</c:v>
                </c:pt>
                <c:pt idx="7">
                  <c:v>50.491803278688501</c:v>
                </c:pt>
                <c:pt idx="8">
                  <c:v>51.237263464337701</c:v>
                </c:pt>
                <c:pt idx="10">
                  <c:v>45.975443383356101</c:v>
                </c:pt>
                <c:pt idx="11">
                  <c:v>43.1034482758621</c:v>
                </c:pt>
                <c:pt idx="12">
                  <c:v>48.096885813148802</c:v>
                </c:pt>
                <c:pt idx="13">
                  <c:v>52.272727272727302</c:v>
                </c:pt>
                <c:pt idx="15">
                  <c:v>46.239837398374</c:v>
                </c:pt>
                <c:pt idx="16">
                  <c:v>48.720472440944903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532400944"/>
        <c:axId val="532403664"/>
      </c:barChart>
      <c:catAx>
        <c:axId val="5324009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532403664"/>
        <c:crosses val="autoZero"/>
        <c:auto val="1"/>
        <c:lblAlgn val="ctr"/>
        <c:lblOffset val="100"/>
        <c:noMultiLvlLbl val="0"/>
      </c:catAx>
      <c:valAx>
        <c:axId val="5324036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3240094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291341340320029"/>
          <c:y val="0.11344407347549436"/>
          <c:w val="0.44251441338279446"/>
          <c:h val="0.8394347301193950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D6F-4DBD-90EB-1D84154E0960}"/>
              </c:ext>
            </c:extLst>
          </c:dPt>
          <c:dPt>
            <c:idx val="9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2-9136-4085-A529-1E9959CEFAE5}"/>
              </c:ext>
            </c:extLst>
          </c:dPt>
          <c:dPt>
            <c:idx val="10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0-AC02-4AA7-87B1-F0661CD25213}"/>
              </c:ext>
            </c:extLst>
          </c:dPt>
          <c:dPt>
            <c:idx val="11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6-9136-4085-A529-1E9959CEFAE5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7CE-43F6-8259-20EABAB2AB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Збирали або передавали гуманітарну допомогу</c:v>
                </c:pt>
                <c:pt idx="1">
                  <c:v>Плели сітки, виготовляли свічки, тощо</c:v>
                </c:pt>
                <c:pt idx="2">
                  <c:v>Допомагали людям, які потребують підтримки (літні люди, поранені, люди з інвалідністю)</c:v>
                </c:pt>
                <c:pt idx="3">
                  <c:v>Допомагали тваринам або притулкам</c:v>
                </c:pt>
                <c:pt idx="4">
                  <c:v>Прибирали чи облаштовували громадські місця</c:v>
                </c:pt>
                <c:pt idx="5">
                  <c:v>Організовували волонтерські чи благодійні акції</c:v>
                </c:pt>
                <c:pt idx="6">
                  <c:v>Брали участь у волонтерських групах</c:v>
                </c:pt>
                <c:pt idx="7">
                  <c:v>Допомагали з перевезенням чи доставкою</c:v>
                </c:pt>
                <c:pt idx="8">
                  <c:v>Допомагали ремонтувати, облаштовувати чи виготовляти необхідні речі</c:v>
                </c:pt>
                <c:pt idx="9">
                  <c:v>Інше</c:v>
                </c:pt>
                <c:pt idx="10">
                  <c:v>Не брали участі</c:v>
                </c:pt>
                <c:pt idx="11">
                  <c:v>Важко відповісти</c:v>
                </c:pt>
              </c:strCache>
            </c:strRef>
          </c:cat>
          <c:val>
            <c:numRef>
              <c:f>Лист1!$B$2:$B$13</c:f>
              <c:numCache>
                <c:formatCode>0</c:formatCode>
                <c:ptCount val="12"/>
                <c:pt idx="0">
                  <c:v>33.799999999999997</c:v>
                </c:pt>
                <c:pt idx="1">
                  <c:v>29.1</c:v>
                </c:pt>
                <c:pt idx="2">
                  <c:v>21</c:v>
                </c:pt>
                <c:pt idx="3">
                  <c:v>19.55</c:v>
                </c:pt>
                <c:pt idx="4">
                  <c:v>16.649999999999999</c:v>
                </c:pt>
                <c:pt idx="5">
                  <c:v>11.95</c:v>
                </c:pt>
                <c:pt idx="6">
                  <c:v>11.75</c:v>
                </c:pt>
                <c:pt idx="7">
                  <c:v>9.5</c:v>
                </c:pt>
                <c:pt idx="8">
                  <c:v>8</c:v>
                </c:pt>
                <c:pt idx="9">
                  <c:v>4.5999999999999996</c:v>
                </c:pt>
                <c:pt idx="10">
                  <c:v>26.05</c:v>
                </c:pt>
                <c:pt idx="1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5367104"/>
        <c:axId val="25355136"/>
      </c:barChart>
      <c:catAx>
        <c:axId val="2536710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300"/>
            </a:pPr>
            <a:endParaRPr lang="uk-UA"/>
          </a:p>
        </c:txPr>
        <c:crossAx val="25355136"/>
        <c:crosses val="autoZero"/>
        <c:auto val="1"/>
        <c:lblAlgn val="ctr"/>
        <c:lblOffset val="100"/>
        <c:noMultiLvlLbl val="0"/>
      </c:catAx>
      <c:valAx>
        <c:axId val="25355136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extTo"/>
        <c:crossAx val="2536710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9104891054231258"/>
          <c:y val="8.5295586218921728E-3"/>
          <c:w val="0.66648172151300678"/>
          <c:h val="0.7746002749674336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Я є активним членом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BBC-4AF7-8326-1D5ECD024763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..з органами учнівського або студентського самоврядування? динаміка</c:v>
                </c:pt>
                <c:pt idx="1">
                  <c:v>..молодіжними радами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4</c:v>
                </c:pt>
                <c:pt idx="1">
                  <c:v>1.55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29-4985-99A8-61834EB3872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Я іноді беру активну участь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..з органами учнівського або студентського самоврядування? динаміка</c:v>
                </c:pt>
                <c:pt idx="1">
                  <c:v>..молодіжними радами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6.35</c:v>
                </c:pt>
                <c:pt idx="1">
                  <c:v>4.45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29-4985-99A8-61834EB3872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Хоча зараз я не беру участь, але раніше брав/ла активну участь</c:v>
                </c:pt>
              </c:strCache>
            </c:strRef>
          </c:tx>
          <c:spPr>
            <a:solidFill>
              <a:srgbClr val="BFDCF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..з органами учнівського або студентського самоврядування? динаміка</c:v>
                </c:pt>
                <c:pt idx="1">
                  <c:v>..молодіжними радами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13.45</c:v>
                </c:pt>
                <c:pt idx="1">
                  <c:v>4.75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29-4985-99A8-61834EB3872E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rgbClr val="F2F2F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..з органами учнівського або студентського самоврядування? динаміка</c:v>
                </c:pt>
                <c:pt idx="1">
                  <c:v>..молодіжними радами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2.8</c:v>
                </c:pt>
                <c:pt idx="1">
                  <c:v>2.65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29-4985-99A8-61834EB3872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Тільки знаю, що такі існують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..з органами учнівського або студентського самоврядування? динаміка</c:v>
                </c:pt>
                <c:pt idx="1">
                  <c:v>..молодіжними радами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29.8</c:v>
                </c:pt>
                <c:pt idx="1">
                  <c:v>33.549999999999997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29-4985-99A8-61834EB3872E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Не знаю про такі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..з органами учнівського або студентського самоврядування? динаміка</c:v>
                </c:pt>
                <c:pt idx="1">
                  <c:v>..молодіжними радами</c:v>
                </c:pt>
              </c:strCache>
            </c:strRef>
          </c:cat>
          <c:val>
            <c:numRef>
              <c:f>Лист1!$G$2:$G$3</c:f>
              <c:numCache>
                <c:formatCode>0</c:formatCode>
                <c:ptCount val="2"/>
                <c:pt idx="0">
                  <c:v>43.6</c:v>
                </c:pt>
                <c:pt idx="1">
                  <c:v>53.05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7B-4F08-8DEA-C3C6C52B0B4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2066728816"/>
        <c:axId val="2066729360"/>
      </c:barChart>
      <c:catAx>
        <c:axId val="206672881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 rot="0" vert="horz" anchor="ctr" anchorCtr="1"/>
          <a:lstStyle/>
          <a:p>
            <a:pPr algn="ctr">
              <a:defRPr sz="1200" b="0"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2066729360"/>
        <c:crosses val="autoZero"/>
        <c:auto val="1"/>
        <c:lblAlgn val="ctr"/>
        <c:lblOffset val="150"/>
        <c:noMultiLvlLbl val="0"/>
      </c:catAx>
      <c:valAx>
        <c:axId val="206672936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066728816"/>
        <c:crosses val="autoZero"/>
        <c:crossBetween val="between"/>
        <c:majorUnit val="0.5"/>
      </c:valAx>
    </c:plotArea>
    <c:legend>
      <c:legendPos val="r"/>
      <c:layout>
        <c:manualLayout>
          <c:xMode val="edge"/>
          <c:yMode val="edge"/>
          <c:x val="5.3581191239983887E-2"/>
          <c:y val="0.75319164294132268"/>
          <c:w val="0.94460603535669152"/>
          <c:h val="0.2468083570586773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Roboto Condensed" panose="02000000000000000000" pitchFamily="2" charset="0"/>
          <a:ea typeface="Roboto Condensed" panose="02000000000000000000" pitchFamily="2" charset="0"/>
        </a:defRPr>
      </a:pPr>
      <a:endParaRPr lang="uk-UA"/>
    </a:p>
  </c:txPr>
  <c:externalData r:id="rId2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550365872343212E-2"/>
          <c:y val="2.9445644090905221E-2"/>
          <c:w val="0.54220994566078018"/>
          <c:h val="0.8645282821662625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Так, і я  є активним членом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2021</c:v>
                </c:pt>
                <c:pt idx="1">
                  <c:v>08'25</c:v>
                </c:pt>
                <c:pt idx="2">
                  <c:v>09'26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</c:v>
                </c:pt>
                <c:pt idx="1">
                  <c:v>4</c:v>
                </c:pt>
                <c:pt idx="2" formatCode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EE-4C05-BA3F-57E749529C3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Так, і я іноді беру активну участь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2021</c:v>
                </c:pt>
                <c:pt idx="1">
                  <c:v>08'25</c:v>
                </c:pt>
                <c:pt idx="2">
                  <c:v>09'26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</c:v>
                </c:pt>
                <c:pt idx="1">
                  <c:v>4</c:v>
                </c:pt>
                <c:pt idx="2" formatCode="0">
                  <c:v>6.35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EE-4C05-BA3F-57E749529C3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Так,  хоча зараз я не член, але раніше брав/ла активну участь</c:v>
                </c:pt>
              </c:strCache>
            </c:strRef>
          </c:tx>
          <c:spPr>
            <a:solidFill>
              <a:srgbClr val="BFDCF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2021</c:v>
                </c:pt>
                <c:pt idx="1">
                  <c:v>08'25</c:v>
                </c:pt>
                <c:pt idx="2">
                  <c:v>09'26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10</c:v>
                </c:pt>
                <c:pt idx="1">
                  <c:v>9</c:v>
                </c:pt>
                <c:pt idx="2" formatCode="0">
                  <c:v>13.45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EE-4C05-BA3F-57E749529C3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rgbClr val="F2F2F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2021</c:v>
                </c:pt>
                <c:pt idx="1">
                  <c:v>08'25</c:v>
                </c:pt>
                <c:pt idx="2">
                  <c:v>09'26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 formatCode="0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0B-4ACA-A9FD-F7EC4992E867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Тільки знаю, що такі існують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uk-UA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2021</c:v>
                </c:pt>
                <c:pt idx="1">
                  <c:v>08'25</c:v>
                </c:pt>
                <c:pt idx="2">
                  <c:v>09'26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44</c:v>
                </c:pt>
                <c:pt idx="1">
                  <c:v>38</c:v>
                </c:pt>
                <c:pt idx="2" formatCode="0">
                  <c:v>29.8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0B-4ACA-A9FD-F7EC4992E867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Ні, не знаю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2021</c:v>
                </c:pt>
                <c:pt idx="1">
                  <c:v>08'25</c:v>
                </c:pt>
                <c:pt idx="2">
                  <c:v>09'26</c:v>
                </c:pt>
              </c:strCache>
            </c:strRef>
          </c:cat>
          <c:val>
            <c:numRef>
              <c:f>Лист1!$G$2:$G$4</c:f>
              <c:numCache>
                <c:formatCode>General</c:formatCode>
                <c:ptCount val="3"/>
                <c:pt idx="0">
                  <c:v>38</c:v>
                </c:pt>
                <c:pt idx="1">
                  <c:v>45</c:v>
                </c:pt>
                <c:pt idx="2" formatCode="0">
                  <c:v>43.6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EE-4A43-BF01-6CB080441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758129232"/>
        <c:axId val="1758114544"/>
      </c:barChart>
      <c:catAx>
        <c:axId val="17581292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 algn="ctr">
              <a:defRPr lang="uk-UA" sz="1500" b="0" i="0" u="none" strike="noStrike" kern="1200" baseline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defRPr>
            </a:pPr>
            <a:endParaRPr lang="uk-UA"/>
          </a:p>
        </c:txPr>
        <c:crossAx val="1758114544"/>
        <c:crosses val="autoZero"/>
        <c:auto val="1"/>
        <c:lblAlgn val="ctr"/>
        <c:lblOffset val="100"/>
        <c:noMultiLvlLbl val="0"/>
      </c:catAx>
      <c:valAx>
        <c:axId val="175811454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758129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336004995943969"/>
          <c:y val="3.9553603329059932E-2"/>
          <c:w val="0.36639950040560321"/>
          <c:h val="0.79240462065360451"/>
        </c:manualLayout>
      </c:layout>
      <c:overlay val="0"/>
      <c:txPr>
        <a:bodyPr/>
        <a:lstStyle/>
        <a:p>
          <a:pPr>
            <a:defRPr sz="16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550365872343212E-2"/>
          <c:y val="2.9445644090905221E-2"/>
          <c:w val="0.54220994566078018"/>
          <c:h val="0.8645282821662625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Так, і я є активним членом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2021</c:v>
                </c:pt>
                <c:pt idx="1">
                  <c:v>08'25</c:v>
                </c:pt>
                <c:pt idx="2">
                  <c:v>09'26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 formatCode="0">
                  <c:v>1.55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EE-4C05-BA3F-57E749529C3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Так, і я іноді беру активну участь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2021</c:v>
                </c:pt>
                <c:pt idx="1">
                  <c:v>08'25</c:v>
                </c:pt>
                <c:pt idx="2">
                  <c:v>09'26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</c:v>
                </c:pt>
                <c:pt idx="1">
                  <c:v>2</c:v>
                </c:pt>
                <c:pt idx="2" formatCode="0">
                  <c:v>4.45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EE-4C05-BA3F-57E749529C3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Так,  хоча зараз я не член, але раніше брав/ла активну участь</c:v>
                </c:pt>
              </c:strCache>
            </c:strRef>
          </c:tx>
          <c:spPr>
            <a:solidFill>
              <a:srgbClr val="BFDCF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2021</c:v>
                </c:pt>
                <c:pt idx="1">
                  <c:v>08'25</c:v>
                </c:pt>
                <c:pt idx="2">
                  <c:v>09'26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5</c:v>
                </c:pt>
                <c:pt idx="1">
                  <c:v>3</c:v>
                </c:pt>
                <c:pt idx="2" formatCode="0">
                  <c:v>4.75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EE-4C05-BA3F-57E749529C3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rgbClr val="F2F2F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2021</c:v>
                </c:pt>
                <c:pt idx="1">
                  <c:v>08'25</c:v>
                </c:pt>
                <c:pt idx="2">
                  <c:v>09'26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1">
                  <c:v>1</c:v>
                </c:pt>
                <c:pt idx="2" formatCode="0">
                  <c:v>2.65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0B-4ACA-A9FD-F7EC4992E867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Тільки знаю, що такі існують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uk-UA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2021</c:v>
                </c:pt>
                <c:pt idx="1">
                  <c:v>08'25</c:v>
                </c:pt>
                <c:pt idx="2">
                  <c:v>09'26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39</c:v>
                </c:pt>
                <c:pt idx="1">
                  <c:v>32</c:v>
                </c:pt>
                <c:pt idx="2" formatCode="0">
                  <c:v>33.549999999999997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0B-4ACA-A9FD-F7EC4992E867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Ні, не знаю про такі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2021</c:v>
                </c:pt>
                <c:pt idx="1">
                  <c:v>08'25</c:v>
                </c:pt>
                <c:pt idx="2">
                  <c:v>09'26</c:v>
                </c:pt>
              </c:strCache>
            </c:strRef>
          </c:cat>
          <c:val>
            <c:numRef>
              <c:f>Лист1!$G$2:$G$4</c:f>
              <c:numCache>
                <c:formatCode>General</c:formatCode>
                <c:ptCount val="3"/>
                <c:pt idx="0">
                  <c:v>52</c:v>
                </c:pt>
                <c:pt idx="1">
                  <c:v>59</c:v>
                </c:pt>
                <c:pt idx="2" formatCode="0">
                  <c:v>53.05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EE-4A43-BF01-6CB080441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758129232"/>
        <c:axId val="1758114544"/>
      </c:barChart>
      <c:catAx>
        <c:axId val="17581292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 algn="ctr">
              <a:defRPr lang="uk-UA" sz="1500" b="0" i="0" u="none" strike="noStrike" kern="1200" baseline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defRPr>
            </a:pPr>
            <a:endParaRPr lang="uk-UA"/>
          </a:p>
        </c:txPr>
        <c:crossAx val="1758114544"/>
        <c:crosses val="autoZero"/>
        <c:auto val="1"/>
        <c:lblAlgn val="ctr"/>
        <c:lblOffset val="100"/>
        <c:noMultiLvlLbl val="0"/>
      </c:catAx>
      <c:valAx>
        <c:axId val="175811454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758129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336004995943969"/>
          <c:y val="3.9553603329059932E-2"/>
          <c:w val="0.36639950040560321"/>
          <c:h val="0.79240462065360451"/>
        </c:manualLayout>
      </c:layout>
      <c:overlay val="0"/>
      <c:txPr>
        <a:bodyPr/>
        <a:lstStyle/>
        <a:p>
          <a:pPr>
            <a:defRPr sz="16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1564746782167651"/>
          <c:y val="0.24108215793587587"/>
          <c:w val="0.22024966423981671"/>
          <c:h val="0.73628877115194513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Так, і я є активним членом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Північ</c:v>
                </c:pt>
                <c:pt idx="2">
                  <c:v>Схід</c:v>
                </c:pt>
                <c:pt idx="3">
                  <c:v>Центр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4.4274809160305297</c:v>
                </c:pt>
                <c:pt idx="1">
                  <c:v>4.1758241758241796</c:v>
                </c:pt>
                <c:pt idx="2">
                  <c:v>2.6595744680851099</c:v>
                </c:pt>
                <c:pt idx="3">
                  <c:v>5.6737588652482298</c:v>
                </c:pt>
                <c:pt idx="4">
                  <c:v>2.5862068965517202</c:v>
                </c:pt>
                <c:pt idx="6">
                  <c:v>4.6941678520625896</c:v>
                </c:pt>
                <c:pt idx="7">
                  <c:v>3.4426229508196702</c:v>
                </c:pt>
                <c:pt idx="8">
                  <c:v>3.7845705967976699</c:v>
                </c:pt>
                <c:pt idx="10">
                  <c:v>6.9930069930069898</c:v>
                </c:pt>
                <c:pt idx="11">
                  <c:v>3.1141868512110702</c:v>
                </c:pt>
                <c:pt idx="12">
                  <c:v>2.95566502463054</c:v>
                </c:pt>
                <c:pt idx="13">
                  <c:v>2.5920873124147299</c:v>
                </c:pt>
                <c:pt idx="15">
                  <c:v>3.1496062992125999</c:v>
                </c:pt>
                <c:pt idx="16">
                  <c:v>4.8780487804878003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1B-4916-8A7D-D198741E47C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Так, і я іноді беру активну участь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Північ</c:v>
                </c:pt>
                <c:pt idx="2">
                  <c:v>Схід</c:v>
                </c:pt>
                <c:pt idx="3">
                  <c:v>Центр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9.0076335877862608</c:v>
                </c:pt>
                <c:pt idx="1">
                  <c:v>5.2747252747252702</c:v>
                </c:pt>
                <c:pt idx="2">
                  <c:v>4.2553191489361701</c:v>
                </c:pt>
                <c:pt idx="3">
                  <c:v>5.31914893617021</c:v>
                </c:pt>
                <c:pt idx="4">
                  <c:v>5.6034482758620703</c:v>
                </c:pt>
                <c:pt idx="6">
                  <c:v>7.9658605974395398</c:v>
                </c:pt>
                <c:pt idx="7">
                  <c:v>6.3934426229508201</c:v>
                </c:pt>
                <c:pt idx="8">
                  <c:v>4.6579330422125196</c:v>
                </c:pt>
                <c:pt idx="10">
                  <c:v>15.909090909090899</c:v>
                </c:pt>
                <c:pt idx="11">
                  <c:v>6.5743944636678204</c:v>
                </c:pt>
                <c:pt idx="12">
                  <c:v>1.72413793103448</c:v>
                </c:pt>
                <c:pt idx="13">
                  <c:v>1.3642564802182799</c:v>
                </c:pt>
                <c:pt idx="15">
                  <c:v>6.2992125984251999</c:v>
                </c:pt>
                <c:pt idx="16">
                  <c:v>6.4024390243902403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1B-4916-8A7D-D198741E47C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Так,  хоча зараз я не член, але раніше брав/ла активну участь</c:v>
                </c:pt>
              </c:strCache>
            </c:strRef>
          </c:tx>
          <c:spPr>
            <a:solidFill>
              <a:srgbClr val="BFDCF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Північ</c:v>
                </c:pt>
                <c:pt idx="2">
                  <c:v>Схід</c:v>
                </c:pt>
                <c:pt idx="3">
                  <c:v>Центр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13.893129770992401</c:v>
                </c:pt>
                <c:pt idx="1">
                  <c:v>14.945054945054901</c:v>
                </c:pt>
                <c:pt idx="2">
                  <c:v>15.9574468085106</c:v>
                </c:pt>
                <c:pt idx="3">
                  <c:v>9.2198581560283692</c:v>
                </c:pt>
                <c:pt idx="4">
                  <c:v>10.3448275862069</c:v>
                </c:pt>
                <c:pt idx="6">
                  <c:v>10.384068278805101</c:v>
                </c:pt>
                <c:pt idx="7">
                  <c:v>13.934426229508199</c:v>
                </c:pt>
                <c:pt idx="8">
                  <c:v>16.157205240174701</c:v>
                </c:pt>
                <c:pt idx="10">
                  <c:v>14.160839160839201</c:v>
                </c:pt>
                <c:pt idx="11">
                  <c:v>12.4567474048443</c:v>
                </c:pt>
                <c:pt idx="12">
                  <c:v>13.7931034482759</c:v>
                </c:pt>
                <c:pt idx="13">
                  <c:v>13.0968622100955</c:v>
                </c:pt>
                <c:pt idx="15">
                  <c:v>11.8110236220472</c:v>
                </c:pt>
                <c:pt idx="16">
                  <c:v>15.142276422764199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1B-4916-8A7D-D198741E47C7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Північ</c:v>
                </c:pt>
                <c:pt idx="2">
                  <c:v>Схід</c:v>
                </c:pt>
                <c:pt idx="3">
                  <c:v>Центр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0">
                  <c:v>4.1221374045801502</c:v>
                </c:pt>
                <c:pt idx="1">
                  <c:v>5.0549450549450503</c:v>
                </c:pt>
                <c:pt idx="2">
                  <c:v>0.79787234042553201</c:v>
                </c:pt>
                <c:pt idx="4">
                  <c:v>0.86206896551724099</c:v>
                </c:pt>
                <c:pt idx="6">
                  <c:v>3.9829302987197699</c:v>
                </c:pt>
                <c:pt idx="7">
                  <c:v>3.1147540983606601</c:v>
                </c:pt>
                <c:pt idx="8">
                  <c:v>1.31004366812227</c:v>
                </c:pt>
                <c:pt idx="10">
                  <c:v>1.3986013986014001</c:v>
                </c:pt>
                <c:pt idx="11">
                  <c:v>2.0761245674740501</c:v>
                </c:pt>
                <c:pt idx="12">
                  <c:v>3.4482758620689702</c:v>
                </c:pt>
                <c:pt idx="13">
                  <c:v>3.8199181446111901</c:v>
                </c:pt>
                <c:pt idx="15">
                  <c:v>2.5590551181102401</c:v>
                </c:pt>
                <c:pt idx="16">
                  <c:v>3.0487804878048799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91B-4916-8A7D-D198741E47C7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Тільки знаю, що такі існують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Північ</c:v>
                </c:pt>
                <c:pt idx="2">
                  <c:v>Схід</c:v>
                </c:pt>
                <c:pt idx="3">
                  <c:v>Центр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Лист1!$F$2:$F$18</c:f>
              <c:numCache>
                <c:formatCode>0</c:formatCode>
                <c:ptCount val="17"/>
                <c:pt idx="0">
                  <c:v>29.923664122137399</c:v>
                </c:pt>
                <c:pt idx="1">
                  <c:v>27.912087912087902</c:v>
                </c:pt>
                <c:pt idx="2">
                  <c:v>26.861702127659601</c:v>
                </c:pt>
                <c:pt idx="3">
                  <c:v>35.8156028368794</c:v>
                </c:pt>
                <c:pt idx="4">
                  <c:v>30.6034482758621</c:v>
                </c:pt>
                <c:pt idx="6">
                  <c:v>29.587482219061201</c:v>
                </c:pt>
                <c:pt idx="7">
                  <c:v>28.032786885245901</c:v>
                </c:pt>
                <c:pt idx="8">
                  <c:v>31.5866084425036</c:v>
                </c:pt>
                <c:pt idx="10">
                  <c:v>26.7482517482518</c:v>
                </c:pt>
                <c:pt idx="11">
                  <c:v>34.256055363321799</c:v>
                </c:pt>
                <c:pt idx="12">
                  <c:v>33.251231527093601</c:v>
                </c:pt>
                <c:pt idx="13">
                  <c:v>28.5129604365621</c:v>
                </c:pt>
                <c:pt idx="15">
                  <c:v>31.003937007874001</c:v>
                </c:pt>
                <c:pt idx="16">
                  <c:v>28.5569105691057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91B-4916-8A7D-D198741E47C7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Ні, не знаю про такі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Північ</c:v>
                </c:pt>
                <c:pt idx="2">
                  <c:v>Схід</c:v>
                </c:pt>
                <c:pt idx="3">
                  <c:v>Центр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Лист1!$G$2:$G$18</c:f>
              <c:numCache>
                <c:formatCode>0</c:formatCode>
                <c:ptCount val="17"/>
                <c:pt idx="0">
                  <c:v>38.625954198473302</c:v>
                </c:pt>
                <c:pt idx="1">
                  <c:v>42.6373626373626</c:v>
                </c:pt>
                <c:pt idx="2">
                  <c:v>49.468085106383</c:v>
                </c:pt>
                <c:pt idx="3">
                  <c:v>43.6170212765958</c:v>
                </c:pt>
                <c:pt idx="4">
                  <c:v>50</c:v>
                </c:pt>
                <c:pt idx="6">
                  <c:v>43.385490753911803</c:v>
                </c:pt>
                <c:pt idx="7">
                  <c:v>45.081967213114801</c:v>
                </c:pt>
                <c:pt idx="8">
                  <c:v>42.503639010189197</c:v>
                </c:pt>
                <c:pt idx="10">
                  <c:v>34.790209790209801</c:v>
                </c:pt>
                <c:pt idx="11">
                  <c:v>41.522491349481001</c:v>
                </c:pt>
                <c:pt idx="12">
                  <c:v>44.827586206896598</c:v>
                </c:pt>
                <c:pt idx="13">
                  <c:v>50.613915416098202</c:v>
                </c:pt>
                <c:pt idx="15">
                  <c:v>45.177165354330697</c:v>
                </c:pt>
                <c:pt idx="16">
                  <c:v>41.971544715447202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6A-438F-90C5-5D88674969F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532400944"/>
        <c:axId val="532403664"/>
      </c:barChart>
      <c:catAx>
        <c:axId val="5324009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532403664"/>
        <c:crosses val="autoZero"/>
        <c:auto val="1"/>
        <c:lblAlgn val="ctr"/>
        <c:lblOffset val="100"/>
        <c:noMultiLvlLbl val="0"/>
      </c:catAx>
      <c:valAx>
        <c:axId val="5324036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32400944"/>
        <c:crosses val="autoZero"/>
        <c:crossBetween val="between"/>
        <c:majorUnit val="0.5"/>
      </c:valAx>
    </c:plotArea>
    <c:legend>
      <c:legendPos val="r"/>
      <c:layout>
        <c:manualLayout>
          <c:xMode val="edge"/>
          <c:yMode val="edge"/>
          <c:x val="0.1509476976610174"/>
          <c:y val="2.2680600976008906E-3"/>
          <c:w val="0.84905230233898255"/>
          <c:h val="0.1127658869061671"/>
        </c:manualLayout>
      </c:layout>
      <c:overlay val="0"/>
      <c:txPr>
        <a:bodyPr/>
        <a:lstStyle/>
        <a:p>
          <a:pPr algn="ctr">
            <a:defRPr lang="en-US" sz="1200" b="0" i="0" u="none" strike="noStrike" kern="1200" baseline="0">
              <a:solidFill>
                <a:schemeClr val="tx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078243237554531"/>
          <c:y val="0.24108215793587587"/>
          <c:w val="0.52605159783064237"/>
          <c:h val="0.73628877115194513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Так, і я є активним членом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Схід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1.5267175572519101</c:v>
                </c:pt>
                <c:pt idx="1">
                  <c:v>2.12765957446809</c:v>
                </c:pt>
                <c:pt idx="2">
                  <c:v>0.53191489361702105</c:v>
                </c:pt>
                <c:pt idx="3">
                  <c:v>1.9780219780219801</c:v>
                </c:pt>
                <c:pt idx="4">
                  <c:v>1.72413793103448</c:v>
                </c:pt>
                <c:pt idx="6">
                  <c:v>1.42247510668563</c:v>
                </c:pt>
                <c:pt idx="7">
                  <c:v>1.9672131147541001</c:v>
                </c:pt>
                <c:pt idx="8">
                  <c:v>1.31004366812227</c:v>
                </c:pt>
                <c:pt idx="10">
                  <c:v>1.92307692307692</c:v>
                </c:pt>
                <c:pt idx="11">
                  <c:v>0.69204152249134998</c:v>
                </c:pt>
                <c:pt idx="12">
                  <c:v>1.72413793103448</c:v>
                </c:pt>
                <c:pt idx="13">
                  <c:v>1.5006821282401099</c:v>
                </c:pt>
                <c:pt idx="15">
                  <c:v>1.82926829268293</c:v>
                </c:pt>
                <c:pt idx="16">
                  <c:v>1.2795275590551201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48-4455-B143-3038C6DEF76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Так, і я іноді беру активну участь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Схід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7.3282442748091601</c:v>
                </c:pt>
                <c:pt idx="1">
                  <c:v>5.31914893617021</c:v>
                </c:pt>
                <c:pt idx="2">
                  <c:v>1.86170212765957</c:v>
                </c:pt>
                <c:pt idx="3">
                  <c:v>2.8571428571428599</c:v>
                </c:pt>
                <c:pt idx="4">
                  <c:v>2.5862068965517202</c:v>
                </c:pt>
                <c:pt idx="6">
                  <c:v>5.9743954480796599</c:v>
                </c:pt>
                <c:pt idx="7">
                  <c:v>4.5901639344262302</c:v>
                </c:pt>
                <c:pt idx="8">
                  <c:v>2.7656477438136799</c:v>
                </c:pt>
                <c:pt idx="10">
                  <c:v>7.3426573426573398</c:v>
                </c:pt>
                <c:pt idx="11">
                  <c:v>3.1141868512110702</c:v>
                </c:pt>
                <c:pt idx="12">
                  <c:v>3.4482758620689702</c:v>
                </c:pt>
                <c:pt idx="13">
                  <c:v>3.2742155525238701</c:v>
                </c:pt>
                <c:pt idx="15">
                  <c:v>4.97967479674797</c:v>
                </c:pt>
                <c:pt idx="16">
                  <c:v>3.9370078740157499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48-4455-B143-3038C6DEF76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Так,  хоча зараз я не член, але раніше брав/ла активну участь</c:v>
                </c:pt>
              </c:strCache>
            </c:strRef>
          </c:tx>
          <c:spPr>
            <a:solidFill>
              <a:srgbClr val="BFDCF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Схід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4.1221374045801502</c:v>
                </c:pt>
                <c:pt idx="1">
                  <c:v>3.5460992907801399</c:v>
                </c:pt>
                <c:pt idx="2">
                  <c:v>7.4468085106383004</c:v>
                </c:pt>
                <c:pt idx="3">
                  <c:v>4.6153846153846203</c:v>
                </c:pt>
                <c:pt idx="4">
                  <c:v>3.8793103448275899</c:v>
                </c:pt>
                <c:pt idx="6">
                  <c:v>3.5561877667140802</c:v>
                </c:pt>
                <c:pt idx="7">
                  <c:v>5.5737704918032804</c:v>
                </c:pt>
                <c:pt idx="8">
                  <c:v>5.2401746724890801</c:v>
                </c:pt>
                <c:pt idx="10">
                  <c:v>4.1958041958042003</c:v>
                </c:pt>
                <c:pt idx="11">
                  <c:v>5.1903114186851198</c:v>
                </c:pt>
                <c:pt idx="12">
                  <c:v>4.1871921182265996</c:v>
                </c:pt>
                <c:pt idx="13">
                  <c:v>5.3206002728513004</c:v>
                </c:pt>
                <c:pt idx="15">
                  <c:v>5.7926829268292703</c:v>
                </c:pt>
                <c:pt idx="16">
                  <c:v>3.7401574803149602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48-4455-B143-3038C6DEF762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Схід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0">
                  <c:v>3.66412213740458</c:v>
                </c:pt>
                <c:pt idx="1">
                  <c:v>0</c:v>
                </c:pt>
                <c:pt idx="2">
                  <c:v>0.79787234042553201</c:v>
                </c:pt>
                <c:pt idx="3">
                  <c:v>5.0549450549450503</c:v>
                </c:pt>
                <c:pt idx="4">
                  <c:v>1.2931034482758601</c:v>
                </c:pt>
                <c:pt idx="6">
                  <c:v>2.4182076813655802</c:v>
                </c:pt>
                <c:pt idx="7">
                  <c:v>3.1147540983606601</c:v>
                </c:pt>
                <c:pt idx="8">
                  <c:v>2.4745269286754001</c:v>
                </c:pt>
                <c:pt idx="10">
                  <c:v>1.3986013986014001</c:v>
                </c:pt>
                <c:pt idx="11">
                  <c:v>2.4221453287197199</c:v>
                </c:pt>
                <c:pt idx="12">
                  <c:v>2.4630541871921201</c:v>
                </c:pt>
                <c:pt idx="13">
                  <c:v>3.8199181446111901</c:v>
                </c:pt>
                <c:pt idx="15">
                  <c:v>2.94715447154472</c:v>
                </c:pt>
                <c:pt idx="16">
                  <c:v>2.36220472440945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48-4455-B143-3038C6DEF762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Тільки знаю, що такі існують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Схід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Лист1!$F$2:$F$18</c:f>
              <c:numCache>
                <c:formatCode>0</c:formatCode>
                <c:ptCount val="17"/>
                <c:pt idx="0">
                  <c:v>36.335877862595403</c:v>
                </c:pt>
                <c:pt idx="1">
                  <c:v>33.687943262411302</c:v>
                </c:pt>
                <c:pt idx="2">
                  <c:v>33.510638297872298</c:v>
                </c:pt>
                <c:pt idx="3">
                  <c:v>31.868131868131901</c:v>
                </c:pt>
                <c:pt idx="4">
                  <c:v>28.879310344827601</c:v>
                </c:pt>
                <c:pt idx="6">
                  <c:v>33.570412517780902</c:v>
                </c:pt>
                <c:pt idx="7">
                  <c:v>31.8032786885246</c:v>
                </c:pt>
                <c:pt idx="8">
                  <c:v>35.080058224162997</c:v>
                </c:pt>
                <c:pt idx="10">
                  <c:v>33.741258741258697</c:v>
                </c:pt>
                <c:pt idx="11">
                  <c:v>38.062283737024202</c:v>
                </c:pt>
                <c:pt idx="12">
                  <c:v>38.177339901477801</c:v>
                </c:pt>
                <c:pt idx="13">
                  <c:v>29.058663028649399</c:v>
                </c:pt>
                <c:pt idx="15">
                  <c:v>34.146341463414601</c:v>
                </c:pt>
                <c:pt idx="16">
                  <c:v>32.972440944881903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48-4455-B143-3038C6DEF762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Ні, не знаю про такі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Схід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Лист1!$G$2:$G$18</c:f>
              <c:numCache>
                <c:formatCode>0</c:formatCode>
                <c:ptCount val="17"/>
                <c:pt idx="0">
                  <c:v>47.022900763358798</c:v>
                </c:pt>
                <c:pt idx="1">
                  <c:v>55.319148936170201</c:v>
                </c:pt>
                <c:pt idx="2">
                  <c:v>55.851063829787201</c:v>
                </c:pt>
                <c:pt idx="3">
                  <c:v>53.626373626373599</c:v>
                </c:pt>
                <c:pt idx="4">
                  <c:v>61.637931034482797</c:v>
                </c:pt>
                <c:pt idx="6">
                  <c:v>53.058321479374101</c:v>
                </c:pt>
                <c:pt idx="7">
                  <c:v>52.950819672131097</c:v>
                </c:pt>
                <c:pt idx="8">
                  <c:v>53.129548762736498</c:v>
                </c:pt>
                <c:pt idx="10">
                  <c:v>51.3986013986014</c:v>
                </c:pt>
                <c:pt idx="11">
                  <c:v>50.519031141868503</c:v>
                </c:pt>
                <c:pt idx="12">
                  <c:v>50</c:v>
                </c:pt>
                <c:pt idx="13">
                  <c:v>57.0259208731242</c:v>
                </c:pt>
                <c:pt idx="15">
                  <c:v>50.304878048780502</c:v>
                </c:pt>
                <c:pt idx="16">
                  <c:v>55.708661417322801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548-4455-B143-3038C6DEF76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532400944"/>
        <c:axId val="532403664"/>
      </c:barChart>
      <c:catAx>
        <c:axId val="5324009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532403664"/>
        <c:crosses val="autoZero"/>
        <c:auto val="1"/>
        <c:lblAlgn val="ctr"/>
        <c:lblOffset val="100"/>
        <c:noMultiLvlLbl val="0"/>
      </c:catAx>
      <c:valAx>
        <c:axId val="5324036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3240094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17"/>
          <c:y val="8.0675510695884758E-2"/>
          <c:w val="0.40802031686889528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Так, очно</c:v>
                </c:pt>
                <c:pt idx="1">
                  <c:v>Так, заочно або дистанційно</c:v>
                </c:pt>
                <c:pt idx="2">
                  <c:v>Ні </c:v>
                </c:pt>
                <c:pt idx="3">
                  <c:v>Важко відповісти</c:v>
                </c:pt>
              </c:strCache>
            </c:strRef>
          </c:cat>
          <c:val>
            <c:numRef>
              <c:f>Лист1!$B$2:$B$5</c:f>
              <c:numCache>
                <c:formatCode>0</c:formatCode>
                <c:ptCount val="4"/>
                <c:pt idx="0">
                  <c:v>24.45</c:v>
                </c:pt>
                <c:pt idx="1">
                  <c:v>11.8</c:v>
                </c:pt>
                <c:pt idx="2">
                  <c:v>62.95</c:v>
                </c:pt>
                <c:pt idx="3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1320109233167414"/>
          <c:y val="0.66451726617128937"/>
          <c:w val="0.5324153361884667"/>
          <c:h val="0.32030674614476146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47"/>
          <c:h val="0.94070081468088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Північ</c:v>
                </c:pt>
                <c:pt idx="1">
                  <c:v>Захід</c:v>
                </c:pt>
                <c:pt idx="2">
                  <c:v>Центр</c:v>
                </c:pt>
                <c:pt idx="3">
                  <c:v>Схід</c:v>
                </c:pt>
                <c:pt idx="4">
                  <c:v>Південь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24.395604395604401</c:v>
                </c:pt>
                <c:pt idx="1">
                  <c:v>31.6030534351145</c:v>
                </c:pt>
                <c:pt idx="2">
                  <c:v>27.659574468085101</c:v>
                </c:pt>
                <c:pt idx="3">
                  <c:v>13.031914893617</c:v>
                </c:pt>
                <c:pt idx="4">
                  <c:v>18.965517241379299</c:v>
                </c:pt>
                <c:pt idx="6">
                  <c:v>25.181950509461402</c:v>
                </c:pt>
                <c:pt idx="7">
                  <c:v>22.459016393442599</c:v>
                </c:pt>
                <c:pt idx="8">
                  <c:v>25.4623044096728</c:v>
                </c:pt>
                <c:pt idx="10">
                  <c:v>68.356643356643403</c:v>
                </c:pt>
                <c:pt idx="11">
                  <c:v>13.840830449826999</c:v>
                </c:pt>
                <c:pt idx="12">
                  <c:v>9.3596059113300498</c:v>
                </c:pt>
                <c:pt idx="13">
                  <c:v>2.7285129604365599</c:v>
                </c:pt>
                <c:pt idx="15">
                  <c:v>25.885826771653502</c:v>
                </c:pt>
                <c:pt idx="16">
                  <c:v>22.967479674796699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Північ</c:v>
                </c:pt>
                <c:pt idx="1">
                  <c:v>Захід</c:v>
                </c:pt>
                <c:pt idx="2">
                  <c:v>Центр</c:v>
                </c:pt>
                <c:pt idx="3">
                  <c:v>Схід</c:v>
                </c:pt>
                <c:pt idx="4">
                  <c:v>Південь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13.846153846153801</c:v>
                </c:pt>
                <c:pt idx="1">
                  <c:v>6.4122137404580197</c:v>
                </c:pt>
                <c:pt idx="2">
                  <c:v>6.7375886524822697</c:v>
                </c:pt>
                <c:pt idx="3">
                  <c:v>21.2765957446809</c:v>
                </c:pt>
                <c:pt idx="4">
                  <c:v>13.7931034482759</c:v>
                </c:pt>
                <c:pt idx="6">
                  <c:v>15.138282387190699</c:v>
                </c:pt>
                <c:pt idx="7">
                  <c:v>12.2950819672131</c:v>
                </c:pt>
                <c:pt idx="8">
                  <c:v>8.1081081081081106</c:v>
                </c:pt>
                <c:pt idx="10">
                  <c:v>22.377622377622401</c:v>
                </c:pt>
                <c:pt idx="11">
                  <c:v>15.916955017300999</c:v>
                </c:pt>
                <c:pt idx="12">
                  <c:v>6.8965517241379297</c:v>
                </c:pt>
                <c:pt idx="13">
                  <c:v>4.6384720327421496</c:v>
                </c:pt>
                <c:pt idx="15">
                  <c:v>13.0905511811024</c:v>
                </c:pt>
                <c:pt idx="16">
                  <c:v>10.467479674796699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Північ</c:v>
                </c:pt>
                <c:pt idx="1">
                  <c:v>Захід</c:v>
                </c:pt>
                <c:pt idx="2">
                  <c:v>Центр</c:v>
                </c:pt>
                <c:pt idx="3">
                  <c:v>Схід</c:v>
                </c:pt>
                <c:pt idx="4">
                  <c:v>Південь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0.659340659340659</c:v>
                </c:pt>
                <c:pt idx="1">
                  <c:v>1.83206106870229</c:v>
                </c:pt>
                <c:pt idx="7">
                  <c:v>0.98360655737704905</c:v>
                </c:pt>
                <c:pt idx="8">
                  <c:v>1.2802275960170699</c:v>
                </c:pt>
                <c:pt idx="12">
                  <c:v>0.73891625615763501</c:v>
                </c:pt>
                <c:pt idx="13">
                  <c:v>1.5006821282401099</c:v>
                </c:pt>
                <c:pt idx="15">
                  <c:v>0.88582677165354295</c:v>
                </c:pt>
                <c:pt idx="16">
                  <c:v>0.71138211382113803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Північ</c:v>
                </c:pt>
                <c:pt idx="1">
                  <c:v>Захід</c:v>
                </c:pt>
                <c:pt idx="2">
                  <c:v>Центр</c:v>
                </c:pt>
                <c:pt idx="3">
                  <c:v>Схід</c:v>
                </c:pt>
                <c:pt idx="4">
                  <c:v>Південь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0">
                  <c:v>61.098901098901102</c:v>
                </c:pt>
                <c:pt idx="1">
                  <c:v>60.152671755725201</c:v>
                </c:pt>
                <c:pt idx="2">
                  <c:v>65.602836879432601</c:v>
                </c:pt>
                <c:pt idx="3">
                  <c:v>65.691489361702097</c:v>
                </c:pt>
                <c:pt idx="4">
                  <c:v>66.810344827586206</c:v>
                </c:pt>
                <c:pt idx="6">
                  <c:v>59.5342066957787</c:v>
                </c:pt>
                <c:pt idx="7">
                  <c:v>64.262295081967196</c:v>
                </c:pt>
                <c:pt idx="8">
                  <c:v>65.149359886202006</c:v>
                </c:pt>
                <c:pt idx="10">
                  <c:v>8.9160839160839203</c:v>
                </c:pt>
                <c:pt idx="11">
                  <c:v>70.242214532871998</c:v>
                </c:pt>
                <c:pt idx="12">
                  <c:v>83.004926108374406</c:v>
                </c:pt>
                <c:pt idx="13">
                  <c:v>91.132332878581195</c:v>
                </c:pt>
                <c:pt idx="15">
                  <c:v>60.137795275590598</c:v>
                </c:pt>
                <c:pt idx="16">
                  <c:v>65.853658536585399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532400944"/>
        <c:axId val="532403664"/>
      </c:barChart>
      <c:catAx>
        <c:axId val="5324009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532403664"/>
        <c:crosses val="autoZero"/>
        <c:auto val="1"/>
        <c:lblAlgn val="ctr"/>
        <c:lblOffset val="100"/>
        <c:noMultiLvlLbl val="0"/>
      </c:catAx>
      <c:valAx>
        <c:axId val="5324036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3240094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12"/>
          <c:y val="0.11344407347549436"/>
          <c:w val="0.46204486146116036"/>
          <c:h val="0.8394347301193950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CAD-4FBF-9270-EFCA3BA8432E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EE3D-4205-A35D-3B97E505783E}"/>
              </c:ext>
            </c:extLst>
          </c:dPt>
          <c:dPt>
            <c:idx val="13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5-EE3D-4205-A35D-3B97E505783E}"/>
              </c:ext>
            </c:extLst>
          </c:dPt>
          <c:dPt>
            <c:idx val="14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7-EE3D-4205-A35D-3B97E505783E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7CE-43F6-8259-20EABAB2AB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Власні інтереси та захоплення</c:v>
                </c:pt>
                <c:pt idx="1">
                  <c:v>Можливості працевлаштування</c:v>
                </c:pt>
                <c:pt idx="2">
                  <c:v>Поради родини чи друзів</c:v>
                </c:pt>
                <c:pt idx="3">
                  <c:v>Очікуваний рівень заробітку</c:v>
                </c:pt>
                <c:pt idx="4">
                  <c:v>Зручне розташування закладу</c:v>
                </c:pt>
                <c:pt idx="5">
                  <c:v>Можливість навчатися безкоштовно</c:v>
                </c:pt>
                <c:pt idx="6">
                  <c:v>Здібності та успішність із відповідних предметів</c:v>
                </c:pt>
                <c:pt idx="7">
                  <c:v>Престижність спеціальності або закладу</c:v>
                </c:pt>
                <c:pt idx="8">
                  <c:v>Достатні для вступу бали ЗНО/НМТ</c:v>
                </c:pt>
                <c:pt idx="9">
                  <c:v>Доступна вартість навчання</c:v>
                </c:pt>
                <c:pt idx="10">
                  <c:v>Випадковий вибір</c:v>
                </c:pt>
                <c:pt idx="11">
                  <c:v>Рішення переважно ухвалила родина</c:v>
                </c:pt>
                <c:pt idx="12">
                  <c:v>Профорієнтаційні рекомендації</c:v>
                </c:pt>
                <c:pt idx="13">
                  <c:v>Інше</c:v>
                </c:pt>
                <c:pt idx="14">
                  <c:v>Важко відповісти</c:v>
                </c:pt>
              </c:strCache>
            </c:strRef>
          </c:cat>
          <c:val>
            <c:numRef>
              <c:f>Лист1!$B$2:$B$16</c:f>
              <c:numCache>
                <c:formatCode>0</c:formatCode>
                <c:ptCount val="15"/>
                <c:pt idx="0">
                  <c:v>61.227336122733597</c:v>
                </c:pt>
                <c:pt idx="1">
                  <c:v>22.454672245467201</c:v>
                </c:pt>
                <c:pt idx="2">
                  <c:v>18.410041841004201</c:v>
                </c:pt>
                <c:pt idx="3">
                  <c:v>17.154811715481198</c:v>
                </c:pt>
                <c:pt idx="4">
                  <c:v>14.923291492329099</c:v>
                </c:pt>
                <c:pt idx="5">
                  <c:v>13.9470013947001</c:v>
                </c:pt>
                <c:pt idx="6">
                  <c:v>13.528591352859101</c:v>
                </c:pt>
                <c:pt idx="7">
                  <c:v>10.4602510460251</c:v>
                </c:pt>
                <c:pt idx="8">
                  <c:v>8.7866108786610901</c:v>
                </c:pt>
                <c:pt idx="9">
                  <c:v>8.2287308228730804</c:v>
                </c:pt>
                <c:pt idx="10">
                  <c:v>4.7419804741980496</c:v>
                </c:pt>
                <c:pt idx="11">
                  <c:v>4.0446304044630397</c:v>
                </c:pt>
                <c:pt idx="12">
                  <c:v>3.48675034867503</c:v>
                </c:pt>
                <c:pt idx="13">
                  <c:v>3.48675034867503</c:v>
                </c:pt>
                <c:pt idx="14">
                  <c:v>3.0683403068340298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5367104"/>
        <c:axId val="25355136"/>
      </c:barChart>
      <c:catAx>
        <c:axId val="2536710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5355136"/>
        <c:crosses val="autoZero"/>
        <c:auto val="1"/>
        <c:lblAlgn val="ctr"/>
        <c:lblOffset val="100"/>
        <c:noMultiLvlLbl val="0"/>
      </c:catAx>
      <c:valAx>
        <c:axId val="25355136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extTo"/>
        <c:crossAx val="2536710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17"/>
          <c:y val="8.0675510695884758E-2"/>
          <c:w val="0.40802031686889528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Так</c:v>
                </c:pt>
                <c:pt idx="1">
                  <c:v>Ні</c:v>
                </c:pt>
                <c:pt idx="2">
                  <c:v>Важко відповісти</c:v>
                </c:pt>
              </c:strCache>
            </c:strRef>
          </c:cat>
          <c:val>
            <c:numRef>
              <c:f>Лист1!$B$2:$B$4</c:f>
              <c:numCache>
                <c:formatCode>0</c:formatCode>
                <c:ptCount val="3"/>
                <c:pt idx="0">
                  <c:v>31.5</c:v>
                </c:pt>
                <c:pt idx="1">
                  <c:v>68</c:v>
                </c:pt>
                <c:pt idx="2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35439816369688026"/>
          <c:y val="0.67716392257458036"/>
          <c:w val="0.31669758826940164"/>
          <c:h val="0.22672148876040865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47"/>
          <c:h val="0.94070081468088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Північ</c:v>
                </c:pt>
                <c:pt idx="1">
                  <c:v>Південь</c:v>
                </c:pt>
                <c:pt idx="2">
                  <c:v>Захід</c:v>
                </c:pt>
                <c:pt idx="3">
                  <c:v>Схід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32.967032967032999</c:v>
                </c:pt>
                <c:pt idx="1">
                  <c:v>32.758620689655203</c:v>
                </c:pt>
                <c:pt idx="2">
                  <c:v>31.755725190839701</c:v>
                </c:pt>
                <c:pt idx="3">
                  <c:v>30.585106382978701</c:v>
                </c:pt>
                <c:pt idx="4">
                  <c:v>28.723404255319199</c:v>
                </c:pt>
                <c:pt idx="6">
                  <c:v>36.681222707423601</c:v>
                </c:pt>
                <c:pt idx="7">
                  <c:v>28.8524590163934</c:v>
                </c:pt>
                <c:pt idx="8">
                  <c:v>28.733997155049799</c:v>
                </c:pt>
                <c:pt idx="10">
                  <c:v>32.469304229195103</c:v>
                </c:pt>
                <c:pt idx="11">
                  <c:v>32.266009852216698</c:v>
                </c:pt>
                <c:pt idx="12">
                  <c:v>32.179930795847802</c:v>
                </c:pt>
                <c:pt idx="13">
                  <c:v>29.370629370629398</c:v>
                </c:pt>
                <c:pt idx="15">
                  <c:v>33.231707317073202</c:v>
                </c:pt>
                <c:pt idx="16">
                  <c:v>29.8228346456693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rgbClr val="F2F2F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Північ</c:v>
                </c:pt>
                <c:pt idx="1">
                  <c:v>Південь</c:v>
                </c:pt>
                <c:pt idx="2">
                  <c:v>Захід</c:v>
                </c:pt>
                <c:pt idx="3">
                  <c:v>Схід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Лист1!$C$2:$C$18</c:f>
              <c:numCache>
                <c:formatCode>General</c:formatCode>
                <c:ptCount val="17"/>
                <c:pt idx="0" formatCode="0">
                  <c:v>0.659340659340659</c:v>
                </c:pt>
                <c:pt idx="2" formatCode="0">
                  <c:v>0.76335877862595403</c:v>
                </c:pt>
                <c:pt idx="7" formatCode="0">
                  <c:v>0.81967213114754101</c:v>
                </c:pt>
                <c:pt idx="10" formatCode="0">
                  <c:v>0.54570259208731198</c:v>
                </c:pt>
                <c:pt idx="11" formatCode="0">
                  <c:v>0.98522167487684698</c:v>
                </c:pt>
                <c:pt idx="15" formatCode="0">
                  <c:v>0.50813008130081305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Північ</c:v>
                </c:pt>
                <c:pt idx="1">
                  <c:v>Південь</c:v>
                </c:pt>
                <c:pt idx="2">
                  <c:v>Захід</c:v>
                </c:pt>
                <c:pt idx="3">
                  <c:v>Схід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66.373626373626394</c:v>
                </c:pt>
                <c:pt idx="1">
                  <c:v>66.810344827586206</c:v>
                </c:pt>
                <c:pt idx="2">
                  <c:v>67.480916030534402</c:v>
                </c:pt>
                <c:pt idx="3">
                  <c:v>69.148936170212806</c:v>
                </c:pt>
                <c:pt idx="4">
                  <c:v>71.276595744680805</c:v>
                </c:pt>
                <c:pt idx="6">
                  <c:v>63.0276564774381</c:v>
                </c:pt>
                <c:pt idx="7">
                  <c:v>70.327868852459005</c:v>
                </c:pt>
                <c:pt idx="8">
                  <c:v>70.839260312944504</c:v>
                </c:pt>
                <c:pt idx="10">
                  <c:v>66.984993178717602</c:v>
                </c:pt>
                <c:pt idx="11">
                  <c:v>66.748768472906406</c:v>
                </c:pt>
                <c:pt idx="12">
                  <c:v>67.820069204152205</c:v>
                </c:pt>
                <c:pt idx="13">
                  <c:v>70.279720279720294</c:v>
                </c:pt>
                <c:pt idx="15">
                  <c:v>66.260162601626007</c:v>
                </c:pt>
                <c:pt idx="16">
                  <c:v>69.685039370078698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532400944"/>
        <c:axId val="532403664"/>
      </c:barChart>
      <c:catAx>
        <c:axId val="5324009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532403664"/>
        <c:crosses val="autoZero"/>
        <c:auto val="1"/>
        <c:lblAlgn val="ctr"/>
        <c:lblOffset val="100"/>
        <c:noMultiLvlLbl val="0"/>
      </c:catAx>
      <c:valAx>
        <c:axId val="5324036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3240094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12"/>
          <c:y val="0.11344407347549436"/>
          <c:w val="0.46204486146116036"/>
          <c:h val="0.8394347301193950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64EB-45E3-8203-2FBF755C51CC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EE3D-4205-A35D-3B97E505783E}"/>
              </c:ext>
            </c:extLst>
          </c:dPt>
          <c:dPt>
            <c:idx val="13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5-EE3D-4205-A35D-3B97E505783E}"/>
              </c:ext>
            </c:extLst>
          </c:dPt>
          <c:dPt>
            <c:idx val="14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7-EE3D-4205-A35D-3B97E505783E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7CE-43F6-8259-20EABAB2AB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Постійна офіційна робота</c:v>
                </c:pt>
                <c:pt idx="1">
                  <c:v>Учень, студент</c:v>
                </c:pt>
                <c:pt idx="2">
                  <c:v>Постійна неофіційна робота</c:v>
                </c:pt>
                <c:pt idx="3">
                  <c:v>Декретна відпустка</c:v>
                </c:pt>
                <c:pt idx="4">
                  <c:v>Проходжу військову службу у ЗСУ</c:v>
                </c:pt>
                <c:pt idx="5">
                  <c:v>Тимчасова, сезонна робота</c:v>
                </c:pt>
                <c:pt idx="6">
                  <c:v>Не працюю, шукаю роботу</c:v>
                </c:pt>
                <c:pt idx="7">
                  <c:v>Підприємець</c:v>
                </c:pt>
                <c:pt idx="8">
                  <c:v>Веду домашнє господарство</c:v>
                </c:pt>
                <c:pt idx="9">
                  <c:v>Самозайнятість, фермерство або сімейний бізнес</c:v>
                </c:pt>
                <c:pt idx="10">
                  <c:v>Не працюю і не шукаю роботу</c:v>
                </c:pt>
                <c:pt idx="11">
                  <c:v>Не працюю за станом здоров’я, через інвалідність</c:v>
                </c:pt>
                <c:pt idx="12">
                  <c:v>Не працюю, не навчаюся і не шукаю роботу</c:v>
                </c:pt>
                <c:pt idx="13">
                  <c:v>Інше</c:v>
                </c:pt>
                <c:pt idx="14">
                  <c:v>Важко відповісти</c:v>
                </c:pt>
              </c:strCache>
            </c:strRef>
          </c:cat>
          <c:val>
            <c:numRef>
              <c:f>Лист1!$B$2:$B$16</c:f>
              <c:numCache>
                <c:formatCode>0</c:formatCode>
                <c:ptCount val="15"/>
                <c:pt idx="0">
                  <c:v>34.9</c:v>
                </c:pt>
                <c:pt idx="1">
                  <c:v>27.65</c:v>
                </c:pt>
                <c:pt idx="2">
                  <c:v>9.8000000000000007</c:v>
                </c:pt>
                <c:pt idx="3">
                  <c:v>5.35</c:v>
                </c:pt>
                <c:pt idx="4">
                  <c:v>4.1500000000000004</c:v>
                </c:pt>
                <c:pt idx="5">
                  <c:v>3.75</c:v>
                </c:pt>
                <c:pt idx="6">
                  <c:v>3.15</c:v>
                </c:pt>
                <c:pt idx="7">
                  <c:v>3.05</c:v>
                </c:pt>
                <c:pt idx="8">
                  <c:v>2.4</c:v>
                </c:pt>
                <c:pt idx="9">
                  <c:v>1.95</c:v>
                </c:pt>
                <c:pt idx="10">
                  <c:v>1.4</c:v>
                </c:pt>
                <c:pt idx="11">
                  <c:v>1</c:v>
                </c:pt>
                <c:pt idx="12">
                  <c:v>0.65</c:v>
                </c:pt>
                <c:pt idx="13">
                  <c:v>0.6</c:v>
                </c:pt>
                <c:pt idx="14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5367104"/>
        <c:axId val="25355136"/>
      </c:barChart>
      <c:catAx>
        <c:axId val="2536710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5355136"/>
        <c:crosses val="autoZero"/>
        <c:auto val="1"/>
        <c:lblAlgn val="ctr"/>
        <c:lblOffset val="100"/>
        <c:noMultiLvlLbl val="0"/>
      </c:catAx>
      <c:valAx>
        <c:axId val="25355136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extTo"/>
        <c:crossAx val="2536710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12"/>
          <c:y val="0.11344407347549436"/>
          <c:w val="0.46204486146116036"/>
          <c:h val="0.8394347301193950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FCA-40C2-9A29-8E1CD70FEA7D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EE3D-4205-A35D-3B97E505783E}"/>
              </c:ext>
            </c:extLst>
          </c:dPt>
          <c:dPt>
            <c:idx val="13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5-EE3D-4205-A35D-3B97E505783E}"/>
              </c:ext>
            </c:extLst>
          </c:dPt>
          <c:dPt>
            <c:idx val="14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7-EE3D-4205-A35D-3B97E505783E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7CE-43F6-8259-20EABAB2AB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Рівень оплати</c:v>
                </c:pt>
                <c:pt idx="1">
                  <c:v>Зручний графік</c:v>
                </c:pt>
                <c:pt idx="2">
                  <c:v>Професійний інтерес</c:v>
                </c:pt>
                <c:pt idx="3">
                  <c:v>Кар’єрне зростання</c:v>
                </c:pt>
                <c:pt idx="4">
                  <c:v>Зручне розташування</c:v>
                </c:pt>
                <c:pt idx="5">
                  <c:v>Офіційне працевлаштування</c:v>
                </c:pt>
                <c:pt idx="6">
                  <c:v>Відповідність освіті та кваліфікації</c:v>
                </c:pt>
                <c:pt idx="7">
                  <c:v>Професійний розвиток</c:v>
                </c:pt>
                <c:pt idx="8">
                  <c:v>Дистанційна робота</c:v>
                </c:pt>
                <c:pt idx="9">
                  <c:v>Престижність роботи</c:v>
                </c:pt>
                <c:pt idx="10">
                  <c:v>Бонуси та пільги</c:v>
                </c:pt>
                <c:pt idx="11">
                  <c:v>Випадковий вибір</c:v>
                </c:pt>
                <c:pt idx="12">
                  <c:v>Відсутність кращих варіантів</c:v>
                </c:pt>
                <c:pt idx="13">
                  <c:v>Інше</c:v>
                </c:pt>
                <c:pt idx="14">
                  <c:v>Важко відповісти</c:v>
                </c:pt>
              </c:strCache>
            </c:strRef>
          </c:cat>
          <c:val>
            <c:numRef>
              <c:f>Лист1!$B$2:$B$16</c:f>
              <c:numCache>
                <c:formatCode>0</c:formatCode>
                <c:ptCount val="15"/>
                <c:pt idx="0">
                  <c:v>51.677852348993298</c:v>
                </c:pt>
                <c:pt idx="1">
                  <c:v>44.519015659955301</c:v>
                </c:pt>
                <c:pt idx="2">
                  <c:v>25.391498881431801</c:v>
                </c:pt>
                <c:pt idx="3">
                  <c:v>20.917225950782999</c:v>
                </c:pt>
                <c:pt idx="4">
                  <c:v>18.7919463087248</c:v>
                </c:pt>
                <c:pt idx="5">
                  <c:v>18.680089485458598</c:v>
                </c:pt>
                <c:pt idx="6">
                  <c:v>18.2326621923937</c:v>
                </c:pt>
                <c:pt idx="7">
                  <c:v>12.416107382550299</c:v>
                </c:pt>
                <c:pt idx="8">
                  <c:v>6.71140939597315</c:v>
                </c:pt>
                <c:pt idx="9">
                  <c:v>4.8098434004474298</c:v>
                </c:pt>
                <c:pt idx="10">
                  <c:v>3.1319910514541398</c:v>
                </c:pt>
                <c:pt idx="11">
                  <c:v>2.7964205816554801</c:v>
                </c:pt>
                <c:pt idx="12">
                  <c:v>2.7964205816554801</c:v>
                </c:pt>
                <c:pt idx="13">
                  <c:v>1.34228187919463</c:v>
                </c:pt>
                <c:pt idx="14">
                  <c:v>0.78299776286353495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5367104"/>
        <c:axId val="25355136"/>
      </c:barChart>
      <c:catAx>
        <c:axId val="2536710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5355136"/>
        <c:crosses val="autoZero"/>
        <c:auto val="1"/>
        <c:lblAlgn val="ctr"/>
        <c:lblOffset val="100"/>
        <c:noMultiLvlLbl val="0"/>
      </c:catAx>
      <c:valAx>
        <c:axId val="25355136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extTo"/>
        <c:crossAx val="2536710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17"/>
          <c:y val="8.0675510695884758E-2"/>
          <c:w val="0.40802031686889528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43F-4162-8946-BE687B7D08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Так</c:v>
                </c:pt>
                <c:pt idx="1">
                  <c:v>Частково</c:v>
                </c:pt>
                <c:pt idx="2">
                  <c:v>Ні</c:v>
                </c:pt>
                <c:pt idx="3">
                  <c:v>Важко відповісти</c:v>
                </c:pt>
              </c:strCache>
            </c:strRef>
          </c:cat>
          <c:val>
            <c:numRef>
              <c:f>Лист1!$B$2:$B$5</c:f>
              <c:numCache>
                <c:formatCode>0</c:formatCode>
                <c:ptCount val="4"/>
                <c:pt idx="0">
                  <c:v>48.322147651006702</c:v>
                </c:pt>
                <c:pt idx="1">
                  <c:v>29.6420581655481</c:v>
                </c:pt>
                <c:pt idx="2">
                  <c:v>21.812080536912799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8772176888553291"/>
          <c:y val="0.66451726617128937"/>
          <c:w val="0.40886789874391127"/>
          <c:h val="0.32030674614476146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47"/>
          <c:h val="0.94070081468088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Захід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56.198347107438003</c:v>
                </c:pt>
                <c:pt idx="1">
                  <c:v>51.027397260274</c:v>
                </c:pt>
                <c:pt idx="2">
                  <c:v>51.8867924528302</c:v>
                </c:pt>
                <c:pt idx="3">
                  <c:v>47.311827956989198</c:v>
                </c:pt>
                <c:pt idx="4">
                  <c:v>34.659090909090899</c:v>
                </c:pt>
                <c:pt idx="6">
                  <c:v>49.683544303797497</c:v>
                </c:pt>
                <c:pt idx="7">
                  <c:v>49.063670411985001</c:v>
                </c:pt>
                <c:pt idx="8">
                  <c:v>46.302250803858499</c:v>
                </c:pt>
                <c:pt idx="10">
                  <c:v>50.556792873051201</c:v>
                </c:pt>
                <c:pt idx="11">
                  <c:v>53.097345132743399</c:v>
                </c:pt>
                <c:pt idx="12">
                  <c:v>43.975903614457799</c:v>
                </c:pt>
                <c:pt idx="13">
                  <c:v>22.641509433962302</c:v>
                </c:pt>
                <c:pt idx="15">
                  <c:v>50.588235294117602</c:v>
                </c:pt>
                <c:pt idx="16">
                  <c:v>46.268656716417901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Захід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25.619834710743799</c:v>
                </c:pt>
                <c:pt idx="1">
                  <c:v>29.794520547945201</c:v>
                </c:pt>
                <c:pt idx="2">
                  <c:v>25</c:v>
                </c:pt>
                <c:pt idx="3">
                  <c:v>26.881720430107499</c:v>
                </c:pt>
                <c:pt idx="4">
                  <c:v>39.204545454545503</c:v>
                </c:pt>
                <c:pt idx="6">
                  <c:v>28.7974683544304</c:v>
                </c:pt>
                <c:pt idx="7">
                  <c:v>25.0936329588015</c:v>
                </c:pt>
                <c:pt idx="8">
                  <c:v>34.405144694533803</c:v>
                </c:pt>
                <c:pt idx="10">
                  <c:v>29.844097995545699</c:v>
                </c:pt>
                <c:pt idx="11">
                  <c:v>26.1061946902655</c:v>
                </c:pt>
                <c:pt idx="12">
                  <c:v>28.3132530120482</c:v>
                </c:pt>
                <c:pt idx="13">
                  <c:v>47.169811320754697</c:v>
                </c:pt>
                <c:pt idx="15">
                  <c:v>28</c:v>
                </c:pt>
                <c:pt idx="16">
                  <c:v>31.130063965884901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Захід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Лист1!$D$2:$D$18</c:f>
              <c:numCache>
                <c:formatCode>General</c:formatCode>
                <c:ptCount val="17"/>
                <c:pt idx="0" formatCode="0">
                  <c:v>0.826446280991736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Захід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0">
                  <c:v>17.355371900826398</c:v>
                </c:pt>
                <c:pt idx="1">
                  <c:v>19.178082191780799</c:v>
                </c:pt>
                <c:pt idx="2">
                  <c:v>22.641509433962302</c:v>
                </c:pt>
                <c:pt idx="3">
                  <c:v>25.806451612903199</c:v>
                </c:pt>
                <c:pt idx="4">
                  <c:v>26.136363636363601</c:v>
                </c:pt>
                <c:pt idx="6">
                  <c:v>21.2025316455696</c:v>
                </c:pt>
                <c:pt idx="7">
                  <c:v>25.842696629213499</c:v>
                </c:pt>
                <c:pt idx="8">
                  <c:v>18.971061093247599</c:v>
                </c:pt>
                <c:pt idx="10">
                  <c:v>19.1536748329621</c:v>
                </c:pt>
                <c:pt idx="11">
                  <c:v>20.7964601769912</c:v>
                </c:pt>
                <c:pt idx="12">
                  <c:v>27.710843373494001</c:v>
                </c:pt>
                <c:pt idx="13">
                  <c:v>30.188679245283002</c:v>
                </c:pt>
                <c:pt idx="15">
                  <c:v>20.9411764705882</c:v>
                </c:pt>
                <c:pt idx="16">
                  <c:v>22.601279317697198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532400944"/>
        <c:axId val="532403664"/>
      </c:barChart>
      <c:catAx>
        <c:axId val="5324009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532403664"/>
        <c:crosses val="autoZero"/>
        <c:auto val="1"/>
        <c:lblAlgn val="ctr"/>
        <c:lblOffset val="100"/>
        <c:noMultiLvlLbl val="0"/>
      </c:catAx>
      <c:valAx>
        <c:axId val="5324036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3240094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17"/>
          <c:y val="8.0675510695884758E-2"/>
          <c:w val="0.40802031686889528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FB094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Значно допомагають</c:v>
                </c:pt>
                <c:pt idx="1">
                  <c:v>Скоріше допомагають</c:v>
                </c:pt>
                <c:pt idx="2">
                  <c:v>Скоріше не допомагають</c:v>
                </c:pt>
                <c:pt idx="3">
                  <c:v>Зовсім не допомагають</c:v>
                </c:pt>
                <c:pt idx="4">
                  <c:v>Важко відповісти</c:v>
                </c:pt>
              </c:strCache>
            </c:strRef>
          </c:cat>
          <c:val>
            <c:numRef>
              <c:f>Лист1!$B$2:$B$6</c:f>
              <c:numCache>
                <c:formatCode>0</c:formatCode>
                <c:ptCount val="5"/>
                <c:pt idx="0">
                  <c:v>42.729306487695801</c:v>
                </c:pt>
                <c:pt idx="1">
                  <c:v>38.814317673378099</c:v>
                </c:pt>
                <c:pt idx="2">
                  <c:v>9.0604026845637602</c:v>
                </c:pt>
                <c:pt idx="3">
                  <c:v>8.3892617449664399</c:v>
                </c:pt>
                <c:pt idx="4">
                  <c:v>1.0067114093959699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2888965581669704"/>
          <c:y val="0.66451726617128937"/>
          <c:w val="0.44612823702084065"/>
          <c:h val="0.32030674614476146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47"/>
          <c:h val="0.94070081468088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Захід</c:v>
                </c:pt>
                <c:pt idx="2">
                  <c:v>Схід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46.280991735537199</c:v>
                </c:pt>
                <c:pt idx="1">
                  <c:v>42.4657534246575</c:v>
                </c:pt>
                <c:pt idx="2">
                  <c:v>36.363636363636402</c:v>
                </c:pt>
                <c:pt idx="3">
                  <c:v>46.2264150943396</c:v>
                </c:pt>
                <c:pt idx="4">
                  <c:v>43.010752688171998</c:v>
                </c:pt>
                <c:pt idx="6">
                  <c:v>42.088607594936697</c:v>
                </c:pt>
                <c:pt idx="7">
                  <c:v>44.943820224719097</c:v>
                </c:pt>
                <c:pt idx="8">
                  <c:v>41.479099678456599</c:v>
                </c:pt>
                <c:pt idx="10">
                  <c:v>46.325167037861902</c:v>
                </c:pt>
                <c:pt idx="11">
                  <c:v>41.592920353982301</c:v>
                </c:pt>
                <c:pt idx="12">
                  <c:v>38.554216867469897</c:v>
                </c:pt>
                <c:pt idx="13">
                  <c:v>30.188679245283002</c:v>
                </c:pt>
                <c:pt idx="15">
                  <c:v>45.647058823529399</c:v>
                </c:pt>
                <c:pt idx="16">
                  <c:v>40.085287846481897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Захід</c:v>
                </c:pt>
                <c:pt idx="2">
                  <c:v>Схід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39.669421487603302</c:v>
                </c:pt>
                <c:pt idx="1">
                  <c:v>39.383561643835598</c:v>
                </c:pt>
                <c:pt idx="2">
                  <c:v>44.886363636363598</c:v>
                </c:pt>
                <c:pt idx="3">
                  <c:v>33.490566037735803</c:v>
                </c:pt>
                <c:pt idx="4">
                  <c:v>36.559139784946197</c:v>
                </c:pt>
                <c:pt idx="6">
                  <c:v>38.924050632911403</c:v>
                </c:pt>
                <c:pt idx="7">
                  <c:v>34.082397003745299</c:v>
                </c:pt>
                <c:pt idx="8">
                  <c:v>42.765273311897097</c:v>
                </c:pt>
                <c:pt idx="10">
                  <c:v>36.302895322939897</c:v>
                </c:pt>
                <c:pt idx="11">
                  <c:v>44.6902654867257</c:v>
                </c:pt>
                <c:pt idx="12">
                  <c:v>36.746987951807199</c:v>
                </c:pt>
                <c:pt idx="13">
                  <c:v>41.509433962264197</c:v>
                </c:pt>
                <c:pt idx="15">
                  <c:v>39.529411764705898</c:v>
                </c:pt>
                <c:pt idx="16">
                  <c:v>38.166311300639698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Захід</c:v>
                </c:pt>
                <c:pt idx="2">
                  <c:v>Схід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1">
                  <c:v>1.7123287671232901</c:v>
                </c:pt>
                <c:pt idx="2">
                  <c:v>1.13636363636364</c:v>
                </c:pt>
                <c:pt idx="4">
                  <c:v>1.0752688172042999</c:v>
                </c:pt>
                <c:pt idx="6">
                  <c:v>1.58227848101266</c:v>
                </c:pt>
                <c:pt idx="7">
                  <c:v>1.4981273408239699</c:v>
                </c:pt>
                <c:pt idx="10">
                  <c:v>0.89086859688195996</c:v>
                </c:pt>
                <c:pt idx="11">
                  <c:v>0.88495575221238898</c:v>
                </c:pt>
                <c:pt idx="12">
                  <c:v>1.80722891566265</c:v>
                </c:pt>
                <c:pt idx="15">
                  <c:v>1.4117647058823499</c:v>
                </c:pt>
                <c:pt idx="16">
                  <c:v>0.63965884861407296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Захід</c:v>
                </c:pt>
                <c:pt idx="2">
                  <c:v>Схід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0">
                  <c:v>9.0909090909090899</c:v>
                </c:pt>
                <c:pt idx="1">
                  <c:v>9.5890410958904102</c:v>
                </c:pt>
                <c:pt idx="2">
                  <c:v>6.8181818181818201</c:v>
                </c:pt>
                <c:pt idx="3">
                  <c:v>10.377358490565999</c:v>
                </c:pt>
                <c:pt idx="4">
                  <c:v>8.6021505376344098</c:v>
                </c:pt>
                <c:pt idx="6">
                  <c:v>8.5443037974683502</c:v>
                </c:pt>
                <c:pt idx="7">
                  <c:v>8.9887640449438209</c:v>
                </c:pt>
                <c:pt idx="8">
                  <c:v>9.6463022508038598</c:v>
                </c:pt>
                <c:pt idx="10">
                  <c:v>8.9086859688196007</c:v>
                </c:pt>
                <c:pt idx="11">
                  <c:v>7.5221238938053103</c:v>
                </c:pt>
                <c:pt idx="12">
                  <c:v>10.2409638554217</c:v>
                </c:pt>
                <c:pt idx="13">
                  <c:v>13.207547169811299</c:v>
                </c:pt>
                <c:pt idx="15">
                  <c:v>6.5882352941176503</c:v>
                </c:pt>
                <c:pt idx="16">
                  <c:v>11.300639658848599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Захід</c:v>
                </c:pt>
                <c:pt idx="2">
                  <c:v>Схід</c:v>
                </c:pt>
                <c:pt idx="3">
                  <c:v>Північ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Лист1!$F$2:$F$18</c:f>
              <c:numCache>
                <c:formatCode>0</c:formatCode>
                <c:ptCount val="17"/>
                <c:pt idx="0">
                  <c:v>4.95867768595041</c:v>
                </c:pt>
                <c:pt idx="1">
                  <c:v>6.8493150684931496</c:v>
                </c:pt>
                <c:pt idx="2">
                  <c:v>10.795454545454501</c:v>
                </c:pt>
                <c:pt idx="3">
                  <c:v>9.4339622641509404</c:v>
                </c:pt>
                <c:pt idx="4">
                  <c:v>10.752688172042999</c:v>
                </c:pt>
                <c:pt idx="6">
                  <c:v>8.8607594936708907</c:v>
                </c:pt>
                <c:pt idx="7">
                  <c:v>10.4868913857678</c:v>
                </c:pt>
                <c:pt idx="8">
                  <c:v>6.1093247588424404</c:v>
                </c:pt>
                <c:pt idx="10">
                  <c:v>7.5723830734966597</c:v>
                </c:pt>
                <c:pt idx="11">
                  <c:v>5.3097345132743401</c:v>
                </c:pt>
                <c:pt idx="12">
                  <c:v>12.6506024096386</c:v>
                </c:pt>
                <c:pt idx="13">
                  <c:v>15.094339622641501</c:v>
                </c:pt>
                <c:pt idx="15">
                  <c:v>6.8235294117647101</c:v>
                </c:pt>
                <c:pt idx="16">
                  <c:v>9.8081023454157794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532400944"/>
        <c:axId val="532403664"/>
      </c:barChart>
      <c:catAx>
        <c:axId val="5324009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532403664"/>
        <c:crosses val="autoZero"/>
        <c:auto val="1"/>
        <c:lblAlgn val="ctr"/>
        <c:lblOffset val="100"/>
        <c:noMultiLvlLbl val="0"/>
      </c:catAx>
      <c:valAx>
        <c:axId val="5324036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3240094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17"/>
          <c:y val="8.0675510695884758E-2"/>
          <c:w val="0.40802031686889528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FB094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rgbClr val="F3EF97"/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Pt>
            <c:idx val="5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B-C9F7-40A9-ACD3-7A7A3DEF4A0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Повністю відповідає</c:v>
                </c:pt>
                <c:pt idx="1">
                  <c:v>Скоріше відповідає</c:v>
                </c:pt>
                <c:pt idx="2">
                  <c:v>Скоріше не відповідає</c:v>
                </c:pt>
                <c:pt idx="3">
                  <c:v>Зовсім не відповідає</c:v>
                </c:pt>
                <c:pt idx="4">
                  <c:v>Ще не завершив навчання</c:v>
                </c:pt>
                <c:pt idx="5">
                  <c:v>Важко відповісти</c:v>
                </c:pt>
              </c:strCache>
            </c:strRef>
          </c:cat>
          <c:val>
            <c:numRef>
              <c:f>Лист1!$B$2:$B$7</c:f>
              <c:numCache>
                <c:formatCode>0</c:formatCode>
                <c:ptCount val="6"/>
                <c:pt idx="0">
                  <c:v>30.648769574944101</c:v>
                </c:pt>
                <c:pt idx="1">
                  <c:v>25.6152125279642</c:v>
                </c:pt>
                <c:pt idx="2">
                  <c:v>13.646532438478699</c:v>
                </c:pt>
                <c:pt idx="3">
                  <c:v>27.740492170022399</c:v>
                </c:pt>
                <c:pt idx="4">
                  <c:v>1.4541387024608501</c:v>
                </c:pt>
                <c:pt idx="5">
                  <c:v>0.89485458612975399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2888965581669704"/>
          <c:y val="0.66451726617128937"/>
          <c:w val="0.44612823702084065"/>
          <c:h val="0.32030674614476146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47"/>
          <c:h val="0.94070081468088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30.4794520547945</c:v>
                </c:pt>
                <c:pt idx="1">
                  <c:v>33.8842975206612</c:v>
                </c:pt>
                <c:pt idx="2">
                  <c:v>32.547169811320799</c:v>
                </c:pt>
                <c:pt idx="3">
                  <c:v>33.3333333333333</c:v>
                </c:pt>
                <c:pt idx="4">
                  <c:v>25</c:v>
                </c:pt>
                <c:pt idx="6">
                  <c:v>31.511254019292601</c:v>
                </c:pt>
                <c:pt idx="7">
                  <c:v>29.2134831460674</c:v>
                </c:pt>
                <c:pt idx="8">
                  <c:v>31.0126582278481</c:v>
                </c:pt>
                <c:pt idx="10">
                  <c:v>33.4075723830735</c:v>
                </c:pt>
                <c:pt idx="11">
                  <c:v>32.743362831858398</c:v>
                </c:pt>
                <c:pt idx="12">
                  <c:v>25.3012048192771</c:v>
                </c:pt>
                <c:pt idx="13">
                  <c:v>15.094339622641501</c:v>
                </c:pt>
                <c:pt idx="15">
                  <c:v>36</c:v>
                </c:pt>
                <c:pt idx="16">
                  <c:v>25.799573560767598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30.4794520547945</c:v>
                </c:pt>
                <c:pt idx="1">
                  <c:v>25.619834710743799</c:v>
                </c:pt>
                <c:pt idx="2">
                  <c:v>21.698113207547198</c:v>
                </c:pt>
                <c:pt idx="3">
                  <c:v>19.354838709677399</c:v>
                </c:pt>
                <c:pt idx="4">
                  <c:v>25.568181818181799</c:v>
                </c:pt>
                <c:pt idx="6">
                  <c:v>25.08038585209</c:v>
                </c:pt>
                <c:pt idx="7">
                  <c:v>22.846441947565499</c:v>
                </c:pt>
                <c:pt idx="8">
                  <c:v>28.4810126582279</c:v>
                </c:pt>
                <c:pt idx="10">
                  <c:v>26.948775055679299</c:v>
                </c:pt>
                <c:pt idx="11">
                  <c:v>25.221238938053101</c:v>
                </c:pt>
                <c:pt idx="12">
                  <c:v>24.6987951807229</c:v>
                </c:pt>
                <c:pt idx="13">
                  <c:v>18.867924528301899</c:v>
                </c:pt>
                <c:pt idx="15">
                  <c:v>22.588235294117599</c:v>
                </c:pt>
                <c:pt idx="16">
                  <c:v>28.358208955223901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Column12</c:v>
                </c:pt>
              </c:strCache>
            </c:strRef>
          </c:tx>
          <c:spPr>
            <a:solidFill>
              <a:srgbClr val="F3EF97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1.7123287671232901</c:v>
                </c:pt>
                <c:pt idx="1">
                  <c:v>1.65289256198347</c:v>
                </c:pt>
                <c:pt idx="2">
                  <c:v>1.4150943396226401</c:v>
                </c:pt>
                <c:pt idx="3">
                  <c:v>2.1505376344085998</c:v>
                </c:pt>
                <c:pt idx="4">
                  <c:v>0.56818181818181801</c:v>
                </c:pt>
                <c:pt idx="6">
                  <c:v>1.2861736334405101</c:v>
                </c:pt>
                <c:pt idx="7">
                  <c:v>1.87265917602996</c:v>
                </c:pt>
                <c:pt idx="8">
                  <c:v>1.26582278481013</c:v>
                </c:pt>
                <c:pt idx="10">
                  <c:v>0.66815144766147005</c:v>
                </c:pt>
                <c:pt idx="11">
                  <c:v>0.88495575221238898</c:v>
                </c:pt>
                <c:pt idx="12">
                  <c:v>1.80722891566265</c:v>
                </c:pt>
                <c:pt idx="13">
                  <c:v>9.4339622641509404</c:v>
                </c:pt>
                <c:pt idx="15">
                  <c:v>0.94117647058823495</c:v>
                </c:pt>
                <c:pt idx="16">
                  <c:v>1.9189765458422201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Лист1!$E$2:$E$18</c:f>
              <c:numCache>
                <c:formatCode>General</c:formatCode>
                <c:ptCount val="17"/>
                <c:pt idx="0" formatCode="0">
                  <c:v>1.3698630136986301</c:v>
                </c:pt>
                <c:pt idx="3" formatCode="0">
                  <c:v>2.1505376344085998</c:v>
                </c:pt>
                <c:pt idx="4" formatCode="0">
                  <c:v>0.56818181818181801</c:v>
                </c:pt>
                <c:pt idx="6" formatCode="0">
                  <c:v>0.96463022508038598</c:v>
                </c:pt>
                <c:pt idx="7" formatCode="0">
                  <c:v>1.1235955056179801</c:v>
                </c:pt>
                <c:pt idx="8" formatCode="0">
                  <c:v>0.632911392405063</c:v>
                </c:pt>
                <c:pt idx="10" formatCode="0">
                  <c:v>1.3363028953229401</c:v>
                </c:pt>
                <c:pt idx="13" formatCode="0">
                  <c:v>1.88679245283019</c:v>
                </c:pt>
                <c:pt idx="15" formatCode="0">
                  <c:v>0.94117647058823495</c:v>
                </c:pt>
                <c:pt idx="16" formatCode="0">
                  <c:v>0.85287846481876295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Лист1!$F$2:$F$18</c:f>
              <c:numCache>
                <c:formatCode>0</c:formatCode>
                <c:ptCount val="17"/>
                <c:pt idx="0">
                  <c:v>14.7260273972603</c:v>
                </c:pt>
                <c:pt idx="1">
                  <c:v>12.396694214876</c:v>
                </c:pt>
                <c:pt idx="2">
                  <c:v>14.622641509434001</c:v>
                </c:pt>
                <c:pt idx="3">
                  <c:v>7.5268817204301097</c:v>
                </c:pt>
                <c:pt idx="4">
                  <c:v>14.7727272727273</c:v>
                </c:pt>
                <c:pt idx="6">
                  <c:v>14.4694533762058</c:v>
                </c:pt>
                <c:pt idx="7">
                  <c:v>13.1086142322097</c:v>
                </c:pt>
                <c:pt idx="8">
                  <c:v>13.2911392405063</c:v>
                </c:pt>
                <c:pt idx="10">
                  <c:v>11.1358574610245</c:v>
                </c:pt>
                <c:pt idx="11">
                  <c:v>15.929203539823</c:v>
                </c:pt>
                <c:pt idx="12">
                  <c:v>16.265060240963901</c:v>
                </c:pt>
                <c:pt idx="13">
                  <c:v>16.981132075471699</c:v>
                </c:pt>
                <c:pt idx="15">
                  <c:v>14.588235294117601</c:v>
                </c:pt>
                <c:pt idx="16">
                  <c:v>12.793176972281501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Лист1!$G$2:$G$18</c:f>
              <c:numCache>
                <c:formatCode>0</c:formatCode>
                <c:ptCount val="17"/>
                <c:pt idx="0">
                  <c:v>21.2328767123288</c:v>
                </c:pt>
                <c:pt idx="1">
                  <c:v>26.446280991735499</c:v>
                </c:pt>
                <c:pt idx="2">
                  <c:v>29.245283018867902</c:v>
                </c:pt>
                <c:pt idx="3">
                  <c:v>35.4838709677419</c:v>
                </c:pt>
                <c:pt idx="4">
                  <c:v>33.522727272727302</c:v>
                </c:pt>
                <c:pt idx="6">
                  <c:v>26.688102893890701</c:v>
                </c:pt>
                <c:pt idx="7">
                  <c:v>31.835205992509401</c:v>
                </c:pt>
                <c:pt idx="8">
                  <c:v>25.3164556962025</c:v>
                </c:pt>
                <c:pt idx="10">
                  <c:v>26.503340757238298</c:v>
                </c:pt>
                <c:pt idx="11">
                  <c:v>24.778761061946899</c:v>
                </c:pt>
                <c:pt idx="12">
                  <c:v>31.9277108433735</c:v>
                </c:pt>
                <c:pt idx="13">
                  <c:v>37.735849056603797</c:v>
                </c:pt>
                <c:pt idx="15">
                  <c:v>24.9411764705882</c:v>
                </c:pt>
                <c:pt idx="16">
                  <c:v>30.2771855010661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E0-4FDC-B9E6-91162FF3775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532400944"/>
        <c:axId val="532403664"/>
      </c:barChart>
      <c:catAx>
        <c:axId val="5324009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532403664"/>
        <c:crosses val="autoZero"/>
        <c:auto val="1"/>
        <c:lblAlgn val="ctr"/>
        <c:lblOffset val="100"/>
        <c:noMultiLvlLbl val="0"/>
      </c:catAx>
      <c:valAx>
        <c:axId val="5324036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3240094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17"/>
          <c:y val="8.0675510695884758E-2"/>
          <c:w val="0.40802031686889528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FB094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Повністю відповідають</c:v>
                </c:pt>
                <c:pt idx="1">
                  <c:v>Скоріше відповідають</c:v>
                </c:pt>
                <c:pt idx="2">
                  <c:v>Скоріше не відповідають</c:v>
                </c:pt>
                <c:pt idx="3">
                  <c:v>Зовсім не відповідають</c:v>
                </c:pt>
                <c:pt idx="4">
                  <c:v>Важко відповісти</c:v>
                </c:pt>
              </c:strCache>
            </c:strRef>
          </c:cat>
          <c:val>
            <c:numRef>
              <c:f>Лист1!$B$2:$B$6</c:f>
              <c:numCache>
                <c:formatCode>0</c:formatCode>
                <c:ptCount val="5"/>
                <c:pt idx="0">
                  <c:v>23.2</c:v>
                </c:pt>
                <c:pt idx="1">
                  <c:v>41.6</c:v>
                </c:pt>
                <c:pt idx="2">
                  <c:v>20.3</c:v>
                </c:pt>
                <c:pt idx="3">
                  <c:v>9.8000000000000007</c:v>
                </c:pt>
                <c:pt idx="4">
                  <c:v>5.0999999999999996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2888965581669704"/>
          <c:y val="0.66451726617128937"/>
          <c:w val="0.44612823702084065"/>
          <c:h val="0.32030674614476146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47"/>
          <c:h val="0.94070081468088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Південь</c:v>
                </c:pt>
                <c:pt idx="2">
                  <c:v>Центр</c:v>
                </c:pt>
                <c:pt idx="3">
                  <c:v>Схід</c:v>
                </c:pt>
                <c:pt idx="4">
                  <c:v>Північ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22.137404580152701</c:v>
                </c:pt>
                <c:pt idx="1">
                  <c:v>25.862068965517199</c:v>
                </c:pt>
                <c:pt idx="2">
                  <c:v>29.078014184397201</c:v>
                </c:pt>
                <c:pt idx="3">
                  <c:v>20.212765957446798</c:v>
                </c:pt>
                <c:pt idx="4">
                  <c:v>22.197802197802201</c:v>
                </c:pt>
                <c:pt idx="6">
                  <c:v>20.815138282387199</c:v>
                </c:pt>
                <c:pt idx="7">
                  <c:v>26.885245901639301</c:v>
                </c:pt>
                <c:pt idx="8">
                  <c:v>22.332859174964401</c:v>
                </c:pt>
                <c:pt idx="10">
                  <c:v>20.1048951048951</c:v>
                </c:pt>
                <c:pt idx="11">
                  <c:v>24.5674740484429</c:v>
                </c:pt>
                <c:pt idx="12">
                  <c:v>23.645320197044299</c:v>
                </c:pt>
                <c:pt idx="13">
                  <c:v>24.829467939972702</c:v>
                </c:pt>
                <c:pt idx="15">
                  <c:v>23.475609756097601</c:v>
                </c:pt>
                <c:pt idx="16">
                  <c:v>22.933070866141701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Південь</c:v>
                </c:pt>
                <c:pt idx="2">
                  <c:v>Центр</c:v>
                </c:pt>
                <c:pt idx="3">
                  <c:v>Схід</c:v>
                </c:pt>
                <c:pt idx="4">
                  <c:v>Північ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46.106870229007598</c:v>
                </c:pt>
                <c:pt idx="1">
                  <c:v>41.810344827586199</c:v>
                </c:pt>
                <c:pt idx="2">
                  <c:v>37.588652482269502</c:v>
                </c:pt>
                <c:pt idx="3">
                  <c:v>43.351063829787201</c:v>
                </c:pt>
                <c:pt idx="4">
                  <c:v>36.043956043956001</c:v>
                </c:pt>
                <c:pt idx="6">
                  <c:v>42.503639010189197</c:v>
                </c:pt>
                <c:pt idx="7">
                  <c:v>42.131147540983598</c:v>
                </c:pt>
                <c:pt idx="8">
                  <c:v>40.256045519203397</c:v>
                </c:pt>
                <c:pt idx="10">
                  <c:v>48.776223776223802</c:v>
                </c:pt>
                <c:pt idx="11">
                  <c:v>38.408304498269899</c:v>
                </c:pt>
                <c:pt idx="12">
                  <c:v>40.394088669950698</c:v>
                </c:pt>
                <c:pt idx="13">
                  <c:v>37.926330150068203</c:v>
                </c:pt>
                <c:pt idx="15">
                  <c:v>42.174796747967498</c:v>
                </c:pt>
                <c:pt idx="16">
                  <c:v>41.043307086614199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Південь</c:v>
                </c:pt>
                <c:pt idx="2">
                  <c:v>Центр</c:v>
                </c:pt>
                <c:pt idx="3">
                  <c:v>Схід</c:v>
                </c:pt>
                <c:pt idx="4">
                  <c:v>Північ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4.8854961832061097</c:v>
                </c:pt>
                <c:pt idx="1">
                  <c:v>5.1724137931034502</c:v>
                </c:pt>
                <c:pt idx="2">
                  <c:v>4.2553191489361701</c:v>
                </c:pt>
                <c:pt idx="3">
                  <c:v>5.31914893617021</c:v>
                </c:pt>
                <c:pt idx="4">
                  <c:v>5.71428571428571</c:v>
                </c:pt>
                <c:pt idx="6">
                  <c:v>3.4934497816593901</c:v>
                </c:pt>
                <c:pt idx="7">
                  <c:v>4.9180327868852496</c:v>
                </c:pt>
                <c:pt idx="8">
                  <c:v>6.8278805120910402</c:v>
                </c:pt>
                <c:pt idx="10">
                  <c:v>8.3916083916083899</c:v>
                </c:pt>
                <c:pt idx="11">
                  <c:v>3.1141868512110702</c:v>
                </c:pt>
                <c:pt idx="12">
                  <c:v>3.4482758620689702</c:v>
                </c:pt>
                <c:pt idx="13">
                  <c:v>4.2291950886766703</c:v>
                </c:pt>
                <c:pt idx="15">
                  <c:v>4.97967479674797</c:v>
                </c:pt>
                <c:pt idx="16">
                  <c:v>5.2165354330708702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Південь</c:v>
                </c:pt>
                <c:pt idx="2">
                  <c:v>Центр</c:v>
                </c:pt>
                <c:pt idx="3">
                  <c:v>Схід</c:v>
                </c:pt>
                <c:pt idx="4">
                  <c:v>Північ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0">
                  <c:v>18.0152671755725</c:v>
                </c:pt>
                <c:pt idx="1">
                  <c:v>16.810344827586199</c:v>
                </c:pt>
                <c:pt idx="2">
                  <c:v>21.631205673758899</c:v>
                </c:pt>
                <c:pt idx="3">
                  <c:v>19.414893617021299</c:v>
                </c:pt>
                <c:pt idx="4">
                  <c:v>25.274725274725299</c:v>
                </c:pt>
                <c:pt idx="6">
                  <c:v>22.2707423580786</c:v>
                </c:pt>
                <c:pt idx="7">
                  <c:v>16.721311475409799</c:v>
                </c:pt>
                <c:pt idx="8">
                  <c:v>21.479374110953099</c:v>
                </c:pt>
                <c:pt idx="10">
                  <c:v>17.657342657342699</c:v>
                </c:pt>
                <c:pt idx="11">
                  <c:v>21.799307958477499</c:v>
                </c:pt>
                <c:pt idx="12">
                  <c:v>20.935960591133</c:v>
                </c:pt>
                <c:pt idx="13">
                  <c:v>21.418826739427001</c:v>
                </c:pt>
                <c:pt idx="15">
                  <c:v>20.630081300813</c:v>
                </c:pt>
                <c:pt idx="16">
                  <c:v>19.980314960629901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Південь</c:v>
                </c:pt>
                <c:pt idx="2">
                  <c:v>Центр</c:v>
                </c:pt>
                <c:pt idx="3">
                  <c:v>Схід</c:v>
                </c:pt>
                <c:pt idx="4">
                  <c:v>Північ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Лист1!$F$2:$F$18</c:f>
              <c:numCache>
                <c:formatCode>0</c:formatCode>
                <c:ptCount val="17"/>
                <c:pt idx="0">
                  <c:v>8.8549618320610701</c:v>
                </c:pt>
                <c:pt idx="1">
                  <c:v>10.3448275862069</c:v>
                </c:pt>
                <c:pt idx="2">
                  <c:v>7.4468085106383004</c:v>
                </c:pt>
                <c:pt idx="3">
                  <c:v>11.702127659574501</c:v>
                </c:pt>
                <c:pt idx="4">
                  <c:v>10.7692307692308</c:v>
                </c:pt>
                <c:pt idx="6">
                  <c:v>10.9170305676856</c:v>
                </c:pt>
                <c:pt idx="7">
                  <c:v>9.34426229508197</c:v>
                </c:pt>
                <c:pt idx="8">
                  <c:v>9.10384068278805</c:v>
                </c:pt>
                <c:pt idx="10">
                  <c:v>5.06993006993007</c:v>
                </c:pt>
                <c:pt idx="11">
                  <c:v>12.1107266435986</c:v>
                </c:pt>
                <c:pt idx="12">
                  <c:v>11.576354679803</c:v>
                </c:pt>
                <c:pt idx="13">
                  <c:v>11.596180081855399</c:v>
                </c:pt>
                <c:pt idx="15">
                  <c:v>8.7398373983739805</c:v>
                </c:pt>
                <c:pt idx="16">
                  <c:v>10.8267716535433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532400944"/>
        <c:axId val="532403664"/>
      </c:barChart>
      <c:catAx>
        <c:axId val="5324009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532403664"/>
        <c:crosses val="autoZero"/>
        <c:auto val="1"/>
        <c:lblAlgn val="ctr"/>
        <c:lblOffset val="100"/>
        <c:noMultiLvlLbl val="0"/>
      </c:catAx>
      <c:valAx>
        <c:axId val="5324036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3240094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17"/>
          <c:y val="8.0675510695884758E-2"/>
          <c:w val="0.40802031686889528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1385E3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FB094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Pt>
            <c:idx val="5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B-E78B-428F-B611-DC041455543C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76C2-4FC1-A4A3-759F87694D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Я вже маю власну справу</c:v>
                </c:pt>
                <c:pt idx="1">
                  <c:v>Однозначно хотів би</c:v>
                </c:pt>
                <c:pt idx="2">
                  <c:v>Скоріше хотів би</c:v>
                </c:pt>
                <c:pt idx="3">
                  <c:v>Скоріше не хотів би</c:v>
                </c:pt>
                <c:pt idx="4">
                  <c:v>Точно не хотів би</c:v>
                </c:pt>
                <c:pt idx="5">
                  <c:v>Важко відповісти</c:v>
                </c:pt>
              </c:strCache>
            </c:strRef>
          </c:cat>
          <c:val>
            <c:numRef>
              <c:f>Лист1!$B$2:$B$7</c:f>
              <c:numCache>
                <c:formatCode>0</c:formatCode>
                <c:ptCount val="6"/>
                <c:pt idx="0">
                  <c:v>8.25</c:v>
                </c:pt>
                <c:pt idx="1">
                  <c:v>38.450000000000003</c:v>
                </c:pt>
                <c:pt idx="2">
                  <c:v>23.85</c:v>
                </c:pt>
                <c:pt idx="3">
                  <c:v>10.050000000000001</c:v>
                </c:pt>
                <c:pt idx="4">
                  <c:v>16.100000000000001</c:v>
                </c:pt>
                <c:pt idx="5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2888965581669704"/>
          <c:y val="0.66451726617128937"/>
          <c:w val="0.44612823702084065"/>
          <c:h val="0.32030674614476146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47"/>
          <c:h val="0.94070081468088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1385E3"/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F42-41DC-9526-54DE6B6FD7D9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9F42-41DC-9526-54DE6B6FD7D9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9F42-41DC-9526-54DE6B6FD7D9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9F42-41DC-9526-54DE6B6FD7D9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9F42-41DC-9526-54DE6B6FD7D9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9F42-41DC-9526-54DE6B6FD7D9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9F42-41DC-9526-54DE6B6FD7D9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9F42-41DC-9526-54DE6B6FD7D9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9F42-41DC-9526-54DE6B6FD7D9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9F42-41DC-9526-54DE6B6FD7D9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9F42-41DC-9526-54DE6B6FD7D9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9F42-41DC-9526-54DE6B6FD7D9}"/>
                </c:ext>
              </c:extLst>
            </c:dLbl>
            <c:dLbl>
              <c:idx val="1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9F42-41DC-9526-54DE6B6FD7D9}"/>
                </c:ext>
              </c:extLst>
            </c:dLbl>
            <c:dLbl>
              <c:idx val="1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9F42-41DC-9526-54DE6B6FD7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chemeClr val="tx1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Південь</c:v>
                </c:pt>
                <c:pt idx="1">
                  <c:v>Північ</c:v>
                </c:pt>
                <c:pt idx="2">
                  <c:v>Захід</c:v>
                </c:pt>
                <c:pt idx="3">
                  <c:v>Центр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7.7586206896551699</c:v>
                </c:pt>
                <c:pt idx="1">
                  <c:v>8.5714285714285694</c:v>
                </c:pt>
                <c:pt idx="2">
                  <c:v>8.8549618320610701</c:v>
                </c:pt>
                <c:pt idx="3">
                  <c:v>8.8652482269503494</c:v>
                </c:pt>
                <c:pt idx="4">
                  <c:v>6.6489361702127701</c:v>
                </c:pt>
                <c:pt idx="6">
                  <c:v>7.8602620087336303</c:v>
                </c:pt>
                <c:pt idx="7">
                  <c:v>8.8524590163934391</c:v>
                </c:pt>
                <c:pt idx="8">
                  <c:v>8.1081081081081106</c:v>
                </c:pt>
                <c:pt idx="10">
                  <c:v>2.9720279720279699</c:v>
                </c:pt>
                <c:pt idx="11">
                  <c:v>8.3044982698961896</c:v>
                </c:pt>
                <c:pt idx="12">
                  <c:v>9.3596059113300498</c:v>
                </c:pt>
                <c:pt idx="13">
                  <c:v>11.7326057298772</c:v>
                </c:pt>
                <c:pt idx="15">
                  <c:v>8.9566929133858295</c:v>
                </c:pt>
                <c:pt idx="16">
                  <c:v>7.52032520325203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chemeClr val="tx1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Південь</c:v>
                </c:pt>
                <c:pt idx="1">
                  <c:v>Північ</c:v>
                </c:pt>
                <c:pt idx="2">
                  <c:v>Захід</c:v>
                </c:pt>
                <c:pt idx="3">
                  <c:v>Центр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40.517241379310299</c:v>
                </c:pt>
                <c:pt idx="1">
                  <c:v>41.538461538461497</c:v>
                </c:pt>
                <c:pt idx="2">
                  <c:v>36.793893129771</c:v>
                </c:pt>
                <c:pt idx="3">
                  <c:v>38.297872340425499</c:v>
                </c:pt>
                <c:pt idx="4">
                  <c:v>36.436170212766001</c:v>
                </c:pt>
                <c:pt idx="6">
                  <c:v>38.282387190684098</c:v>
                </c:pt>
                <c:pt idx="7">
                  <c:v>40.655737704918003</c:v>
                </c:pt>
                <c:pt idx="8">
                  <c:v>36.699857752489301</c:v>
                </c:pt>
                <c:pt idx="10">
                  <c:v>43.531468531468498</c:v>
                </c:pt>
                <c:pt idx="11">
                  <c:v>39.100346020761201</c:v>
                </c:pt>
                <c:pt idx="12">
                  <c:v>39.655172413793103</c:v>
                </c:pt>
                <c:pt idx="13">
                  <c:v>33.5607094133697</c:v>
                </c:pt>
                <c:pt idx="15">
                  <c:v>42.027559055118097</c:v>
                </c:pt>
                <c:pt idx="16">
                  <c:v>34.756097560975597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Південь</c:v>
                </c:pt>
                <c:pt idx="1">
                  <c:v>Північ</c:v>
                </c:pt>
                <c:pt idx="2">
                  <c:v>Захід</c:v>
                </c:pt>
                <c:pt idx="3">
                  <c:v>Центр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26.724137931034502</c:v>
                </c:pt>
                <c:pt idx="1">
                  <c:v>21.538461538461501</c:v>
                </c:pt>
                <c:pt idx="2">
                  <c:v>24.122137404580201</c:v>
                </c:pt>
                <c:pt idx="3">
                  <c:v>22.340425531914899</c:v>
                </c:pt>
                <c:pt idx="4">
                  <c:v>25.531914893617</c:v>
                </c:pt>
                <c:pt idx="6">
                  <c:v>26.0553129548763</c:v>
                </c:pt>
                <c:pt idx="7">
                  <c:v>20.491803278688501</c:v>
                </c:pt>
                <c:pt idx="8">
                  <c:v>24.608819345661502</c:v>
                </c:pt>
                <c:pt idx="10">
                  <c:v>27.622377622377599</c:v>
                </c:pt>
                <c:pt idx="11">
                  <c:v>25.259515570934301</c:v>
                </c:pt>
                <c:pt idx="12">
                  <c:v>23.3990147783251</c:v>
                </c:pt>
                <c:pt idx="13">
                  <c:v>20.600272851296001</c:v>
                </c:pt>
                <c:pt idx="15">
                  <c:v>23.3267716535433</c:v>
                </c:pt>
                <c:pt idx="16">
                  <c:v>24.390243902439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Південь</c:v>
                </c:pt>
                <c:pt idx="1">
                  <c:v>Північ</c:v>
                </c:pt>
                <c:pt idx="2">
                  <c:v>Захід</c:v>
                </c:pt>
                <c:pt idx="3">
                  <c:v>Центр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0">
                  <c:v>3.4482758620689702</c:v>
                </c:pt>
                <c:pt idx="1">
                  <c:v>4.1758241758241796</c:v>
                </c:pt>
                <c:pt idx="2">
                  <c:v>3.8167938931297698</c:v>
                </c:pt>
                <c:pt idx="3">
                  <c:v>3.1914893617021298</c:v>
                </c:pt>
                <c:pt idx="4">
                  <c:v>1.3297872340425501</c:v>
                </c:pt>
                <c:pt idx="6">
                  <c:v>2.03784570596798</c:v>
                </c:pt>
                <c:pt idx="7">
                  <c:v>3.1147540983606601</c:v>
                </c:pt>
                <c:pt idx="8">
                  <c:v>4.6941678520625896</c:v>
                </c:pt>
                <c:pt idx="10">
                  <c:v>5.06993006993007</c:v>
                </c:pt>
                <c:pt idx="11">
                  <c:v>1.73010380622837</c:v>
                </c:pt>
                <c:pt idx="12">
                  <c:v>1.97044334975369</c:v>
                </c:pt>
                <c:pt idx="13">
                  <c:v>3.2742155525238701</c:v>
                </c:pt>
                <c:pt idx="15">
                  <c:v>2.8543307086614198</c:v>
                </c:pt>
                <c:pt idx="16">
                  <c:v>3.7601626016260199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Південь</c:v>
                </c:pt>
                <c:pt idx="1">
                  <c:v>Північ</c:v>
                </c:pt>
                <c:pt idx="2">
                  <c:v>Захід</c:v>
                </c:pt>
                <c:pt idx="3">
                  <c:v>Центр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Лист1!$F$2:$F$18</c:f>
              <c:numCache>
                <c:formatCode>0</c:formatCode>
                <c:ptCount val="17"/>
                <c:pt idx="0">
                  <c:v>5.1724137931034502</c:v>
                </c:pt>
                <c:pt idx="1">
                  <c:v>9.8901098901098905</c:v>
                </c:pt>
                <c:pt idx="2">
                  <c:v>10.687022900763401</c:v>
                </c:pt>
                <c:pt idx="3">
                  <c:v>8.5106382978723403</c:v>
                </c:pt>
                <c:pt idx="4">
                  <c:v>13.297872340425499</c:v>
                </c:pt>
                <c:pt idx="6">
                  <c:v>10.0436681222707</c:v>
                </c:pt>
                <c:pt idx="7">
                  <c:v>10.163934426229501</c:v>
                </c:pt>
                <c:pt idx="8">
                  <c:v>9.9573257467994303</c:v>
                </c:pt>
                <c:pt idx="10">
                  <c:v>9.79020979020979</c:v>
                </c:pt>
                <c:pt idx="11">
                  <c:v>9.3425605536332199</c:v>
                </c:pt>
                <c:pt idx="12">
                  <c:v>10.3448275862069</c:v>
                </c:pt>
                <c:pt idx="13">
                  <c:v>10.3683492496589</c:v>
                </c:pt>
                <c:pt idx="15">
                  <c:v>8.4645669291338592</c:v>
                </c:pt>
                <c:pt idx="16">
                  <c:v>11.6869918699187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Південь</c:v>
                </c:pt>
                <c:pt idx="1">
                  <c:v>Північ</c:v>
                </c:pt>
                <c:pt idx="2">
                  <c:v>Захід</c:v>
                </c:pt>
                <c:pt idx="3">
                  <c:v>Центр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Лист1!$G$2:$G$18</c:f>
              <c:numCache>
                <c:formatCode>0</c:formatCode>
                <c:ptCount val="17"/>
                <c:pt idx="0">
                  <c:v>16.379310344827601</c:v>
                </c:pt>
                <c:pt idx="1">
                  <c:v>14.285714285714301</c:v>
                </c:pt>
                <c:pt idx="2">
                  <c:v>15.725190839694701</c:v>
                </c:pt>
                <c:pt idx="3">
                  <c:v>18.794326241134801</c:v>
                </c:pt>
                <c:pt idx="4">
                  <c:v>16.755319148936199</c:v>
                </c:pt>
                <c:pt idx="6">
                  <c:v>15.7205240174673</c:v>
                </c:pt>
                <c:pt idx="7">
                  <c:v>16.721311475409799</c:v>
                </c:pt>
                <c:pt idx="8">
                  <c:v>15.931721194879101</c:v>
                </c:pt>
                <c:pt idx="10">
                  <c:v>11.013986013986001</c:v>
                </c:pt>
                <c:pt idx="11">
                  <c:v>16.2629757785467</c:v>
                </c:pt>
                <c:pt idx="12">
                  <c:v>15.2709359605911</c:v>
                </c:pt>
                <c:pt idx="13">
                  <c:v>20.463847203274199</c:v>
                </c:pt>
                <c:pt idx="15">
                  <c:v>14.370078740157499</c:v>
                </c:pt>
                <c:pt idx="16">
                  <c:v>17.886178861788601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42-41DC-9526-54DE6B6FD7D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532400944"/>
        <c:axId val="532403664"/>
      </c:barChart>
      <c:catAx>
        <c:axId val="5324009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532403664"/>
        <c:crosses val="autoZero"/>
        <c:auto val="1"/>
        <c:lblAlgn val="ctr"/>
        <c:lblOffset val="100"/>
        <c:noMultiLvlLbl val="0"/>
      </c:catAx>
      <c:valAx>
        <c:axId val="53240366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53240094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550365872343212E-2"/>
          <c:y val="2.9445644090905221E-2"/>
          <c:w val="0.61399000068470244"/>
          <c:h val="0.8645282821662625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Я вже маю власну справу</c:v>
                </c:pt>
              </c:strCache>
            </c:strRef>
          </c:tx>
          <c:spPr>
            <a:solidFill>
              <a:srgbClr val="1385E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schemeClr val="bg1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7.95</c:v>
                </c:pt>
                <c:pt idx="1">
                  <c:v>8.25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EE-4C05-BA3F-57E749529C3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Однозначно хотів би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42.95</c:v>
                </c:pt>
                <c:pt idx="1">
                  <c:v>38.450000000000003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EE-4C05-BA3F-57E749529C3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Скоріше хотів би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22.65</c:v>
                </c:pt>
                <c:pt idx="1">
                  <c:v>23.85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EE-4C05-BA3F-57E749529C3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2.35</c:v>
                </c:pt>
                <c:pt idx="1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0B-4ACA-A9FD-F7EC4992E867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Скоріше не хотів би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uk-UA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9.4</c:v>
                </c:pt>
                <c:pt idx="1">
                  <c:v>10.050000000000001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26-425E-9EAE-8B2F2F2158E4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Точно не хотів би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Лист1!$G$2:$G$3</c:f>
              <c:numCache>
                <c:formatCode>0</c:formatCode>
                <c:ptCount val="2"/>
                <c:pt idx="0">
                  <c:v>14.7</c:v>
                </c:pt>
                <c:pt idx="1">
                  <c:v>16.100000000000001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26-425E-9EAE-8B2F2F2158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758129232"/>
        <c:axId val="1758114544"/>
      </c:barChart>
      <c:catAx>
        <c:axId val="17581292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 algn="ctr">
              <a:defRPr lang="uk-UA" sz="1500" b="0" i="0" u="none" strike="noStrike" kern="1200" baseline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defRPr>
            </a:pPr>
            <a:endParaRPr lang="uk-UA"/>
          </a:p>
        </c:txPr>
        <c:crossAx val="1758114544"/>
        <c:crosses val="autoZero"/>
        <c:auto val="1"/>
        <c:lblAlgn val="ctr"/>
        <c:lblOffset val="100"/>
        <c:noMultiLvlLbl val="0"/>
      </c:catAx>
      <c:valAx>
        <c:axId val="175811454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758129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782645074385505"/>
          <c:y val="0.17017073237261252"/>
          <c:w val="0.32939551850037296"/>
          <c:h val="0.5056148373188476"/>
        </c:manualLayout>
      </c:layout>
      <c:overlay val="0"/>
      <c:txPr>
        <a:bodyPr/>
        <a:lstStyle/>
        <a:p>
          <a:pPr>
            <a:defRPr sz="16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12"/>
          <c:y val="0.12190201014186523"/>
          <c:w val="0.46204486146116036"/>
          <c:h val="0.8309768634184029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7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1-5AD7-4543-B27B-4C47B2EFFF4A}"/>
              </c:ext>
            </c:extLst>
          </c:dPt>
          <c:dPt>
            <c:idx val="8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1-5D6F-4DBD-90EB-1D84154E0960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7CE-43F6-8259-20EABAB2AB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Недостатньо фінансових ресурсів</c:v>
                </c:pt>
                <c:pt idx="1">
                  <c:v>Складна економічна ситуація</c:v>
                </c:pt>
                <c:pt idx="2">
                  <c:v>Складна безпекова ситуація</c:v>
                </c:pt>
                <c:pt idx="3">
                  <c:v>Відсутність досвіду або знань</c:v>
                </c:pt>
                <c:pt idx="4">
                  <c:v>Висока конкуренція на ринку</c:v>
                </c:pt>
                <c:pt idx="5">
                  <c:v>Відсутність підтримки з боку держави</c:v>
                </c:pt>
                <c:pt idx="6">
                  <c:v>Невпевненість у власних силах</c:v>
                </c:pt>
                <c:pt idx="7">
                  <c:v>Інше</c:v>
                </c:pt>
                <c:pt idx="8">
                  <c:v>Важко відповісти</c:v>
                </c:pt>
              </c:strCache>
            </c:strRef>
          </c:cat>
          <c:val>
            <c:numRef>
              <c:f>Лист1!$B$2:$B$10</c:f>
              <c:numCache>
                <c:formatCode>0</c:formatCode>
                <c:ptCount val="9"/>
                <c:pt idx="0">
                  <c:v>43.05</c:v>
                </c:pt>
                <c:pt idx="1">
                  <c:v>38.950000000000003</c:v>
                </c:pt>
                <c:pt idx="2">
                  <c:v>34.299999999999997</c:v>
                </c:pt>
                <c:pt idx="3">
                  <c:v>27</c:v>
                </c:pt>
                <c:pt idx="4">
                  <c:v>22.75</c:v>
                </c:pt>
                <c:pt idx="5">
                  <c:v>19</c:v>
                </c:pt>
                <c:pt idx="6">
                  <c:v>13.9</c:v>
                </c:pt>
                <c:pt idx="7">
                  <c:v>3.6</c:v>
                </c:pt>
                <c:pt idx="8">
                  <c:v>2.75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08'25</c:v>
                </c:pt>
              </c:strCache>
            </c:strRef>
          </c:tx>
          <c:spPr>
            <a:solidFill>
              <a:srgbClr val="BFDCF9"/>
            </a:solidFill>
          </c:spPr>
          <c:invertIfNegative val="0"/>
          <c:dPt>
            <c:idx val="7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5AD7-4543-B27B-4C47B2EFFF4A}"/>
              </c:ext>
            </c:extLst>
          </c:dPt>
          <c:dPt>
            <c:idx val="8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67C0-4E8A-BF51-802A9797CB9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tx1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Лист1!$A$2:$A$10</c:f>
              <c:strCache>
                <c:ptCount val="9"/>
                <c:pt idx="0">
                  <c:v>Недостатньо фінансових ресурсів</c:v>
                </c:pt>
                <c:pt idx="1">
                  <c:v>Складна економічна ситуація</c:v>
                </c:pt>
                <c:pt idx="2">
                  <c:v>Складна безпекова ситуація</c:v>
                </c:pt>
                <c:pt idx="3">
                  <c:v>Відсутність досвіду або знань</c:v>
                </c:pt>
                <c:pt idx="4">
                  <c:v>Висока конкуренція на ринку</c:v>
                </c:pt>
                <c:pt idx="5">
                  <c:v>Відсутність підтримки з боку держави</c:v>
                </c:pt>
                <c:pt idx="6">
                  <c:v>Невпевненість у власних силах</c:v>
                </c:pt>
                <c:pt idx="7">
                  <c:v>Інше</c:v>
                </c:pt>
                <c:pt idx="8">
                  <c:v>Важко відповісти</c:v>
                </c:pt>
              </c:strCache>
            </c:strRef>
          </c:cat>
          <c:val>
            <c:numRef>
              <c:f>Лист1!$C$2:$C$10</c:f>
              <c:numCache>
                <c:formatCode>0</c:formatCode>
                <c:ptCount val="9"/>
                <c:pt idx="0">
                  <c:v>44.9</c:v>
                </c:pt>
                <c:pt idx="1">
                  <c:v>43.85</c:v>
                </c:pt>
                <c:pt idx="2">
                  <c:v>29.6</c:v>
                </c:pt>
                <c:pt idx="3">
                  <c:v>25.7</c:v>
                </c:pt>
                <c:pt idx="4">
                  <c:v>21.8</c:v>
                </c:pt>
                <c:pt idx="5">
                  <c:v>23.05</c:v>
                </c:pt>
                <c:pt idx="6">
                  <c:v>13.55</c:v>
                </c:pt>
                <c:pt idx="7">
                  <c:v>3.05</c:v>
                </c:pt>
                <c:pt idx="8">
                  <c:v>3.35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2E-45B0-8CB5-8EB7CDA298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5367104"/>
        <c:axId val="25355136"/>
      </c:barChart>
      <c:catAx>
        <c:axId val="2536710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5355136"/>
        <c:crosses val="autoZero"/>
        <c:auto val="1"/>
        <c:lblAlgn val="ctr"/>
        <c:lblOffset val="100"/>
        <c:noMultiLvlLbl val="0"/>
      </c:catAx>
      <c:valAx>
        <c:axId val="25355136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extTo"/>
        <c:crossAx val="253671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577968464007232"/>
          <c:y val="0.46323136802297227"/>
          <c:w val="6.1726246095016098E-2"/>
          <c:h val="9.5730856467649311E-2"/>
        </c:manualLayout>
      </c:layout>
      <c:overlay val="0"/>
      <c:txPr>
        <a:bodyPr/>
        <a:lstStyle/>
        <a:p>
          <a:pPr>
            <a:defRPr sz="1400"/>
          </a:pPr>
          <a:endParaRPr lang="uk-UA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22"/>
          <c:y val="8.0675510695884758E-2"/>
          <c:w val="0.40802031686889534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43F-4162-8946-BE687B7D08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Так, одружені</c:v>
                </c:pt>
                <c:pt idx="1">
                  <c:v>Так, неодружені</c:v>
                </c:pt>
                <c:pt idx="2">
                  <c:v>Ні</c:v>
                </c:pt>
                <c:pt idx="3">
                  <c:v>Важко відповісти</c:v>
                </c:pt>
              </c:strCache>
            </c:strRef>
          </c:cat>
          <c:val>
            <c:numRef>
              <c:f>Лист1!$B$2:$B$5</c:f>
              <c:numCache>
                <c:formatCode>0</c:formatCode>
                <c:ptCount val="4"/>
                <c:pt idx="0">
                  <c:v>36.799999999999997</c:v>
                </c:pt>
                <c:pt idx="1">
                  <c:v>17.600000000000001</c:v>
                </c:pt>
                <c:pt idx="2">
                  <c:v>45.15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8772176888553291"/>
          <c:y val="0.66451726617128948"/>
          <c:w val="0.40886789874391133"/>
          <c:h val="0.32030674614476157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58"/>
          <c:h val="0.9407008146808822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Схід</c:v>
                </c:pt>
                <c:pt idx="2">
                  <c:v>Північ</c:v>
                </c:pt>
                <c:pt idx="3">
                  <c:v>Захід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38.652482269503501</c:v>
                </c:pt>
                <c:pt idx="1">
                  <c:v>36.436170212766001</c:v>
                </c:pt>
                <c:pt idx="2">
                  <c:v>33.406593406593402</c:v>
                </c:pt>
                <c:pt idx="3">
                  <c:v>38.931297709923697</c:v>
                </c:pt>
                <c:pt idx="4">
                  <c:v>35.775862068965502</c:v>
                </c:pt>
                <c:pt idx="6">
                  <c:v>41.820768136557597</c:v>
                </c:pt>
                <c:pt idx="7">
                  <c:v>36.229508196721298</c:v>
                </c:pt>
                <c:pt idx="8">
                  <c:v>32.168850072780202</c:v>
                </c:pt>
                <c:pt idx="10">
                  <c:v>65.893587994542997</c:v>
                </c:pt>
                <c:pt idx="11">
                  <c:v>42.364532019704399</c:v>
                </c:pt>
                <c:pt idx="12">
                  <c:v>23.875432525951599</c:v>
                </c:pt>
                <c:pt idx="13">
                  <c:v>2.0979020979021001</c:v>
                </c:pt>
                <c:pt idx="15">
                  <c:v>43.800813008130099</c:v>
                </c:pt>
                <c:pt idx="16">
                  <c:v>30.019685039370099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Схід</c:v>
                </c:pt>
                <c:pt idx="2">
                  <c:v>Північ</c:v>
                </c:pt>
                <c:pt idx="3">
                  <c:v>Захід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19.503546099290801</c:v>
                </c:pt>
                <c:pt idx="1">
                  <c:v>18.6170212765957</c:v>
                </c:pt>
                <c:pt idx="2">
                  <c:v>21.098901098901099</c:v>
                </c:pt>
                <c:pt idx="3">
                  <c:v>14.0458015267176</c:v>
                </c:pt>
                <c:pt idx="4">
                  <c:v>16.810344827586199</c:v>
                </c:pt>
                <c:pt idx="6">
                  <c:v>14.082503556187801</c:v>
                </c:pt>
                <c:pt idx="7">
                  <c:v>17.377049180327901</c:v>
                </c:pt>
                <c:pt idx="8">
                  <c:v>21.397379912663801</c:v>
                </c:pt>
                <c:pt idx="10">
                  <c:v>9.8226466575716191</c:v>
                </c:pt>
                <c:pt idx="11">
                  <c:v>17.980295566502502</c:v>
                </c:pt>
                <c:pt idx="12">
                  <c:v>26.643598615917</c:v>
                </c:pt>
                <c:pt idx="13">
                  <c:v>22.727272727272702</c:v>
                </c:pt>
                <c:pt idx="15">
                  <c:v>16.0569105691057</c:v>
                </c:pt>
                <c:pt idx="16">
                  <c:v>19.094488188976399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Схід</c:v>
                </c:pt>
                <c:pt idx="2">
                  <c:v>Північ</c:v>
                </c:pt>
                <c:pt idx="3">
                  <c:v>Захід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Лист1!$D$2:$D$18</c:f>
              <c:numCache>
                <c:formatCode>General</c:formatCode>
                <c:ptCount val="17"/>
                <c:pt idx="0" formatCode="0">
                  <c:v>0.70921985815602795</c:v>
                </c:pt>
                <c:pt idx="3" formatCode="0">
                  <c:v>0.76335877862595403</c:v>
                </c:pt>
                <c:pt idx="8" formatCode="0">
                  <c:v>0.72780203784570596</c:v>
                </c:pt>
                <c:pt idx="11" formatCode="0">
                  <c:v>0.73891625615763501</c:v>
                </c:pt>
                <c:pt idx="13" formatCode="0">
                  <c:v>0.52447552447552404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Схід</c:v>
                </c:pt>
                <c:pt idx="2">
                  <c:v>Північ</c:v>
                </c:pt>
                <c:pt idx="3">
                  <c:v>Захід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0">
                  <c:v>41.134751773049601</c:v>
                </c:pt>
                <c:pt idx="1">
                  <c:v>44.680851063829799</c:v>
                </c:pt>
                <c:pt idx="2">
                  <c:v>45.274725274725299</c:v>
                </c:pt>
                <c:pt idx="3">
                  <c:v>46.259541984732799</c:v>
                </c:pt>
                <c:pt idx="4">
                  <c:v>47.413793103448299</c:v>
                </c:pt>
                <c:pt idx="6">
                  <c:v>43.669985775248897</c:v>
                </c:pt>
                <c:pt idx="7">
                  <c:v>46.229508196721298</c:v>
                </c:pt>
                <c:pt idx="8">
                  <c:v>45.705967976710298</c:v>
                </c:pt>
                <c:pt idx="10">
                  <c:v>24.010914051841699</c:v>
                </c:pt>
                <c:pt idx="11">
                  <c:v>38.916256157635502</c:v>
                </c:pt>
                <c:pt idx="12">
                  <c:v>49.1349480968858</c:v>
                </c:pt>
                <c:pt idx="13">
                  <c:v>74.650349650349597</c:v>
                </c:pt>
                <c:pt idx="15">
                  <c:v>39.735772357723597</c:v>
                </c:pt>
                <c:pt idx="16">
                  <c:v>50.393700787401599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255840640"/>
        <c:axId val="255842176"/>
      </c:barChart>
      <c:catAx>
        <c:axId val="25584064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255842176"/>
        <c:crosses val="autoZero"/>
        <c:auto val="1"/>
        <c:lblAlgn val="ctr"/>
        <c:lblOffset val="100"/>
        <c:noMultiLvlLbl val="0"/>
      </c:catAx>
      <c:valAx>
        <c:axId val="255842176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55840640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23"/>
          <c:y val="0.14727582014097781"/>
          <c:w val="0.46204486146116036"/>
          <c:h val="0.8056029834539116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8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1-5D6F-4DBD-90EB-1D84154E0960}"/>
              </c:ext>
            </c:extLst>
          </c:dPt>
          <c:dPt>
            <c:idx val="9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5-AFF5-46E0-8097-70254E2BAE32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5D3E-4AA7-8C5F-402FE3BCD7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Офіційне оформлення стосунків</c:v>
                </c:pt>
                <c:pt idx="1">
                  <c:v>Плани щодо народження дітей, або народження дитини</c:v>
                </c:pt>
                <c:pt idx="2">
                  <c:v>Правовий захист подружжя</c:v>
                </c:pt>
                <c:pt idx="3">
                  <c:v>Суспільні норми</c:v>
                </c:pt>
                <c:pt idx="4">
                  <c:v>Релігійні переконання</c:v>
                </c:pt>
                <c:pt idx="5">
                  <c:v>Очікування близьких</c:v>
                </c:pt>
                <c:pt idx="6">
                  <c:v>Майнові, спадкові або житлові питання</c:v>
                </c:pt>
                <c:pt idx="7">
                  <c:v>Соціальні гарантії та послуги</c:v>
                </c:pt>
                <c:pt idx="8">
                  <c:v>Інше</c:v>
                </c:pt>
                <c:pt idx="9">
                  <c:v>Важко відповісти</c:v>
                </c:pt>
              </c:strCache>
            </c:strRef>
          </c:cat>
          <c:val>
            <c:numRef>
              <c:f>Лист1!$B$2:$B$11</c:f>
              <c:numCache>
                <c:formatCode>0</c:formatCode>
                <c:ptCount val="10"/>
                <c:pt idx="0">
                  <c:v>66.983695652173907</c:v>
                </c:pt>
                <c:pt idx="1">
                  <c:v>34.646739130434803</c:v>
                </c:pt>
                <c:pt idx="2">
                  <c:v>13.451086956521699</c:v>
                </c:pt>
                <c:pt idx="3">
                  <c:v>9.5108695652173907</c:v>
                </c:pt>
                <c:pt idx="4">
                  <c:v>7.7445652173913002</c:v>
                </c:pt>
                <c:pt idx="5">
                  <c:v>4.2119565217391299</c:v>
                </c:pt>
                <c:pt idx="6">
                  <c:v>3.9402173913043499</c:v>
                </c:pt>
                <c:pt idx="7">
                  <c:v>2.85326086956522</c:v>
                </c:pt>
                <c:pt idx="8">
                  <c:v>5.7065217391304301</c:v>
                </c:pt>
                <c:pt idx="9">
                  <c:v>4.4836956521739104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55970688"/>
        <c:axId val="256345216"/>
      </c:barChart>
      <c:catAx>
        <c:axId val="25597068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56345216"/>
        <c:crosses val="autoZero"/>
        <c:auto val="1"/>
        <c:lblAlgn val="ctr"/>
        <c:lblOffset val="100"/>
        <c:noMultiLvlLbl val="0"/>
      </c:catAx>
      <c:valAx>
        <c:axId val="256345216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one"/>
        <c:crossAx val="25597068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22"/>
          <c:y val="8.0675510695884758E-2"/>
          <c:w val="0.40802031686889534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1385E3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76C2-4FC1-A4A3-759F87694D47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43F-4162-8946-BE687B7D08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 і більше</c:v>
                </c:pt>
                <c:pt idx="3">
                  <c:v>Жодної</c:v>
                </c:pt>
                <c:pt idx="4">
                  <c:v>Важко відповісти</c:v>
                </c:pt>
              </c:strCache>
            </c:strRef>
          </c:cat>
          <c:val>
            <c:numRef>
              <c:f>Лист1!$B$2:$B$6</c:f>
              <c:numCache>
                <c:formatCode>0</c:formatCode>
                <c:ptCount val="5"/>
                <c:pt idx="0">
                  <c:v>21.6</c:v>
                </c:pt>
                <c:pt idx="1">
                  <c:v>11.4</c:v>
                </c:pt>
                <c:pt idx="2">
                  <c:v>4.1500000000000004</c:v>
                </c:pt>
                <c:pt idx="3">
                  <c:v>62.55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2888965581669704"/>
          <c:y val="0.66451726617128948"/>
          <c:w val="0.44612823702084076"/>
          <c:h val="0.32030674614476157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58"/>
          <c:h val="0.9407008146808822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1385E3"/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C57-42A3-9BA2-1FB3E76C528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5C57-42A3-9BA2-1FB3E76C528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5C57-42A3-9BA2-1FB3E76C5283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5C57-42A3-9BA2-1FB3E76C5283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5C57-42A3-9BA2-1FB3E76C5283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5C57-42A3-9BA2-1FB3E76C5283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5C57-42A3-9BA2-1FB3E76C5283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5C57-42A3-9BA2-1FB3E76C5283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5C57-42A3-9BA2-1FB3E76C5283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5C57-42A3-9BA2-1FB3E76C5283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5C57-42A3-9BA2-1FB3E76C5283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5C57-42A3-9BA2-1FB3E76C5283}"/>
                </c:ext>
              </c:extLst>
            </c:dLbl>
            <c:dLbl>
              <c:idx val="1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5C57-42A3-9BA2-1FB3E76C5283}"/>
                </c:ext>
              </c:extLst>
            </c:dLbl>
            <c:dLbl>
              <c:idx val="16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400" b="0" i="0" u="none" strike="noStrike" kern="1200" baseline="0">
                      <a:solidFill>
                        <a:schemeClr val="bg1"/>
                      </a:solidFill>
                      <a:latin typeface="Roboto Condensed" panose="02000000000000000000" pitchFamily="2" charset="0"/>
                      <a:ea typeface="Roboto Condensed" panose="02000000000000000000" pitchFamily="2" charset="0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5C57-42A3-9BA2-1FB3E76C52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chemeClr val="tx1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Схід</c:v>
                </c:pt>
                <c:pt idx="2">
                  <c:v>Північ</c:v>
                </c:pt>
                <c:pt idx="3">
                  <c:v>Захід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26.9503546099291</c:v>
                </c:pt>
                <c:pt idx="1">
                  <c:v>25.2659574468085</c:v>
                </c:pt>
                <c:pt idx="2">
                  <c:v>21.3186813186813</c:v>
                </c:pt>
                <c:pt idx="3">
                  <c:v>19.5419847328244</c:v>
                </c:pt>
                <c:pt idx="4">
                  <c:v>15.517241379310301</c:v>
                </c:pt>
                <c:pt idx="6">
                  <c:v>21.7638691322902</c:v>
                </c:pt>
                <c:pt idx="7">
                  <c:v>20.983606557377001</c:v>
                </c:pt>
                <c:pt idx="8">
                  <c:v>21.979621542940301</c:v>
                </c:pt>
                <c:pt idx="10">
                  <c:v>38.199181446111901</c:v>
                </c:pt>
                <c:pt idx="11">
                  <c:v>25.123152709359601</c:v>
                </c:pt>
                <c:pt idx="12">
                  <c:v>14.1868512110727</c:v>
                </c:pt>
                <c:pt idx="13">
                  <c:v>1.57342657342657</c:v>
                </c:pt>
                <c:pt idx="15">
                  <c:v>26.524390243902399</c:v>
                </c:pt>
                <c:pt idx="16">
                  <c:v>16.830708661417301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chemeClr val="tx1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Схід</c:v>
                </c:pt>
                <c:pt idx="2">
                  <c:v>Північ</c:v>
                </c:pt>
                <c:pt idx="3">
                  <c:v>Захід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9.9290780141843999</c:v>
                </c:pt>
                <c:pt idx="1">
                  <c:v>9.0425531914893593</c:v>
                </c:pt>
                <c:pt idx="2">
                  <c:v>11.208791208791199</c:v>
                </c:pt>
                <c:pt idx="3">
                  <c:v>13.740458015267199</c:v>
                </c:pt>
                <c:pt idx="4">
                  <c:v>10.7758620689655</c:v>
                </c:pt>
                <c:pt idx="6">
                  <c:v>13.5135135135135</c:v>
                </c:pt>
                <c:pt idx="7">
                  <c:v>12.459016393442599</c:v>
                </c:pt>
                <c:pt idx="8">
                  <c:v>8.2969432314410501</c:v>
                </c:pt>
                <c:pt idx="10">
                  <c:v>23.4652114597544</c:v>
                </c:pt>
                <c:pt idx="11">
                  <c:v>11.0837438423645</c:v>
                </c:pt>
                <c:pt idx="12">
                  <c:v>3.4602076124567498</c:v>
                </c:pt>
                <c:pt idx="15">
                  <c:v>14.735772357723601</c:v>
                </c:pt>
                <c:pt idx="16">
                  <c:v>8.1692913385826795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Схід</c:v>
                </c:pt>
                <c:pt idx="2">
                  <c:v>Північ</c:v>
                </c:pt>
                <c:pt idx="3">
                  <c:v>Захід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3.9007092198581601</c:v>
                </c:pt>
                <c:pt idx="1">
                  <c:v>3.1914893617021298</c:v>
                </c:pt>
                <c:pt idx="2">
                  <c:v>3.7362637362637399</c:v>
                </c:pt>
                <c:pt idx="3">
                  <c:v>4.7328244274809199</c:v>
                </c:pt>
                <c:pt idx="4">
                  <c:v>5.1724137931034502</c:v>
                </c:pt>
                <c:pt idx="6">
                  <c:v>6.8278805120910402</c:v>
                </c:pt>
                <c:pt idx="7">
                  <c:v>2.9508196721311499</c:v>
                </c:pt>
                <c:pt idx="8">
                  <c:v>2.4745269286754001</c:v>
                </c:pt>
                <c:pt idx="10">
                  <c:v>9.95907230559345</c:v>
                </c:pt>
                <c:pt idx="11">
                  <c:v>2.2167487684729101</c:v>
                </c:pt>
                <c:pt idx="15">
                  <c:v>4.4715447154471502</c:v>
                </c:pt>
                <c:pt idx="16">
                  <c:v>3.8385826771653502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Схід</c:v>
                </c:pt>
                <c:pt idx="2">
                  <c:v>Північ</c:v>
                </c:pt>
                <c:pt idx="3">
                  <c:v>Захід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Лист1!$E$2:$E$18</c:f>
              <c:numCache>
                <c:formatCode>General</c:formatCode>
                <c:ptCount val="17"/>
                <c:pt idx="3" formatCode="0">
                  <c:v>0.76335877862595403</c:v>
                </c:pt>
                <c:pt idx="6" formatCode="0">
                  <c:v>0.56899004267425302</c:v>
                </c:pt>
                <c:pt idx="12" formatCode="0">
                  <c:v>1.0380622837370199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Схід</c:v>
                </c:pt>
                <c:pt idx="2">
                  <c:v>Північ</c:v>
                </c:pt>
                <c:pt idx="3">
                  <c:v>Захід</c:v>
                </c:pt>
                <c:pt idx="4">
                  <c:v>Південь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Лист1!$F$2:$F$18</c:f>
              <c:numCache>
                <c:formatCode>0</c:formatCode>
                <c:ptCount val="17"/>
                <c:pt idx="0">
                  <c:v>59.219858156028401</c:v>
                </c:pt>
                <c:pt idx="1">
                  <c:v>62.5</c:v>
                </c:pt>
                <c:pt idx="2">
                  <c:v>63.516483516483497</c:v>
                </c:pt>
                <c:pt idx="3">
                  <c:v>61.221374045801497</c:v>
                </c:pt>
                <c:pt idx="4">
                  <c:v>68.534482758620697</c:v>
                </c:pt>
                <c:pt idx="6">
                  <c:v>57.325746799431002</c:v>
                </c:pt>
                <c:pt idx="7">
                  <c:v>63.606557377049199</c:v>
                </c:pt>
                <c:pt idx="8">
                  <c:v>66.957787481804999</c:v>
                </c:pt>
                <c:pt idx="10">
                  <c:v>28.1036834924966</c:v>
                </c:pt>
                <c:pt idx="11">
                  <c:v>61.576354679803003</c:v>
                </c:pt>
                <c:pt idx="12">
                  <c:v>80.968858131487906</c:v>
                </c:pt>
                <c:pt idx="13">
                  <c:v>98.076923076923094</c:v>
                </c:pt>
                <c:pt idx="15">
                  <c:v>54.065040650406502</c:v>
                </c:pt>
                <c:pt idx="16">
                  <c:v>70.767716535433095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257791872"/>
        <c:axId val="257793408"/>
      </c:barChart>
      <c:catAx>
        <c:axId val="25779187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257793408"/>
        <c:crosses val="autoZero"/>
        <c:auto val="1"/>
        <c:lblAlgn val="ctr"/>
        <c:lblOffset val="100"/>
        <c:noMultiLvlLbl val="0"/>
      </c:catAx>
      <c:valAx>
        <c:axId val="257793408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57791872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22"/>
          <c:y val="8.0675510695884758E-2"/>
          <c:w val="0.40802031686889534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Так</c:v>
                </c:pt>
                <c:pt idx="1">
                  <c:v>Ні</c:v>
                </c:pt>
                <c:pt idx="2">
                  <c:v>Важко відповісти</c:v>
                </c:pt>
              </c:strCache>
            </c:strRef>
          </c:cat>
          <c:val>
            <c:numRef>
              <c:f>Лист1!$B$2:$B$4</c:f>
              <c:numCache>
                <c:formatCode>0</c:formatCode>
                <c:ptCount val="3"/>
                <c:pt idx="0">
                  <c:v>45.55</c:v>
                </c:pt>
                <c:pt idx="1">
                  <c:v>46.35</c:v>
                </c:pt>
                <c:pt idx="2">
                  <c:v>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35439816369688038"/>
          <c:y val="0.67716392257458069"/>
          <c:w val="0.31669758826940175"/>
          <c:h val="0.22672148876040871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58"/>
          <c:h val="0.9407008146808822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Південь</c:v>
                </c:pt>
                <c:pt idx="1">
                  <c:v>Захід</c:v>
                </c:pt>
                <c:pt idx="2">
                  <c:v>Північ</c:v>
                </c:pt>
                <c:pt idx="3">
                  <c:v>Центр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49.137931034482797</c:v>
                </c:pt>
                <c:pt idx="1">
                  <c:v>48.396946564885504</c:v>
                </c:pt>
                <c:pt idx="2">
                  <c:v>43.736263736263702</c:v>
                </c:pt>
                <c:pt idx="3">
                  <c:v>43.6170212765958</c:v>
                </c:pt>
                <c:pt idx="4">
                  <c:v>42.021276595744702</c:v>
                </c:pt>
                <c:pt idx="6">
                  <c:v>48.1804949053857</c:v>
                </c:pt>
                <c:pt idx="7">
                  <c:v>45.573770491803302</c:v>
                </c:pt>
                <c:pt idx="8">
                  <c:v>42.958748221906099</c:v>
                </c:pt>
                <c:pt idx="10">
                  <c:v>50.524475524475498</c:v>
                </c:pt>
                <c:pt idx="11">
                  <c:v>56.055363321799298</c:v>
                </c:pt>
                <c:pt idx="12">
                  <c:v>50.985221674876797</c:v>
                </c:pt>
                <c:pt idx="13">
                  <c:v>34.515688949522499</c:v>
                </c:pt>
                <c:pt idx="15">
                  <c:v>49.606299212598401</c:v>
                </c:pt>
                <c:pt idx="16">
                  <c:v>41.361788617886198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rgbClr val="F2F2F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Південь</c:v>
                </c:pt>
                <c:pt idx="1">
                  <c:v>Захід</c:v>
                </c:pt>
                <c:pt idx="2">
                  <c:v>Північ</c:v>
                </c:pt>
                <c:pt idx="3">
                  <c:v>Центр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8.18965517241379</c:v>
                </c:pt>
                <c:pt idx="1">
                  <c:v>10.076335877862601</c:v>
                </c:pt>
                <c:pt idx="2">
                  <c:v>6.8131868131868103</c:v>
                </c:pt>
                <c:pt idx="3">
                  <c:v>7.0921985815602797</c:v>
                </c:pt>
                <c:pt idx="4">
                  <c:v>6.9148936170212796</c:v>
                </c:pt>
                <c:pt idx="6">
                  <c:v>8.0058224163027703</c:v>
                </c:pt>
                <c:pt idx="7">
                  <c:v>7.8688524590163897</c:v>
                </c:pt>
                <c:pt idx="8">
                  <c:v>8.3926031294452308</c:v>
                </c:pt>
                <c:pt idx="10">
                  <c:v>9.6153846153846203</c:v>
                </c:pt>
                <c:pt idx="11">
                  <c:v>9.6885813148788902</c:v>
                </c:pt>
                <c:pt idx="12">
                  <c:v>5.9113300492610801</c:v>
                </c:pt>
                <c:pt idx="13">
                  <c:v>7.5034106412005501</c:v>
                </c:pt>
                <c:pt idx="15">
                  <c:v>7.4803149606299204</c:v>
                </c:pt>
                <c:pt idx="16">
                  <c:v>8.7398373983739805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Південь</c:v>
                </c:pt>
                <c:pt idx="1">
                  <c:v>Захід</c:v>
                </c:pt>
                <c:pt idx="2">
                  <c:v>Північ</c:v>
                </c:pt>
                <c:pt idx="3">
                  <c:v>Центр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42.672413793103402</c:v>
                </c:pt>
                <c:pt idx="1">
                  <c:v>41.526717557251899</c:v>
                </c:pt>
                <c:pt idx="2">
                  <c:v>49.450549450549502</c:v>
                </c:pt>
                <c:pt idx="3">
                  <c:v>49.290780141844003</c:v>
                </c:pt>
                <c:pt idx="4">
                  <c:v>51.063829787233999</c:v>
                </c:pt>
                <c:pt idx="6">
                  <c:v>43.813682678311501</c:v>
                </c:pt>
                <c:pt idx="7">
                  <c:v>46.557377049180303</c:v>
                </c:pt>
                <c:pt idx="8">
                  <c:v>48.648648648648702</c:v>
                </c:pt>
                <c:pt idx="10">
                  <c:v>39.860139860139903</c:v>
                </c:pt>
                <c:pt idx="11">
                  <c:v>34.256055363321799</c:v>
                </c:pt>
                <c:pt idx="12">
                  <c:v>43.1034482758621</c:v>
                </c:pt>
                <c:pt idx="13">
                  <c:v>57.980900409276899</c:v>
                </c:pt>
                <c:pt idx="15">
                  <c:v>42.913385826771702</c:v>
                </c:pt>
                <c:pt idx="16">
                  <c:v>49.898373983739802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257949056"/>
        <c:axId val="258004096"/>
      </c:barChart>
      <c:catAx>
        <c:axId val="25794905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258004096"/>
        <c:crosses val="autoZero"/>
        <c:auto val="1"/>
        <c:lblAlgn val="ctr"/>
        <c:lblOffset val="100"/>
        <c:noMultiLvlLbl val="0"/>
      </c:catAx>
      <c:valAx>
        <c:axId val="258004096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57949056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23"/>
          <c:y val="0.12190201014186522"/>
          <c:w val="0.46204486146116036"/>
          <c:h val="0.830976863418403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14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7-EE3D-4205-A35D-3B97E505783E}"/>
              </c:ext>
            </c:extLst>
          </c:dPt>
          <c:dPt>
            <c:idx val="15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0-7B71-4E43-BB49-1D035CCEC1ED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B232-41C5-A4CD-B427C6E3C4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Війна</c:v>
                </c:pt>
                <c:pt idx="1">
                  <c:v>Невпевненість у майбутньому</c:v>
                </c:pt>
                <c:pt idx="2">
                  <c:v>Відсутність партнера для створення сім’ї</c:v>
                </c:pt>
                <c:pt idx="3">
                  <c:v>Брак коштів</c:v>
                </c:pt>
                <c:pt idx="4">
                  <c:v>Неготовність до батьківства/материнства</c:v>
                </c:pt>
                <c:pt idx="5">
                  <c:v>Пріоритетність освіти, кар’єри чи інших цілей</c:v>
                </c:pt>
                <c:pt idx="6">
                  <c:v>Бажання мати більше вільного часу</c:v>
                </c:pt>
                <c:pt idx="7">
                  <c:v>Неналежні житлові умови</c:v>
                </c:pt>
                <c:pt idx="8">
                  <c:v>Брак часу через роботу або бізнес</c:v>
                </c:pt>
                <c:pt idx="9">
                  <c:v>Проблеми зі здоров’ям</c:v>
                </c:pt>
                <c:pt idx="10">
                  <c:v>Ризик втрати доходу або кар’єрних можливостей</c:v>
                </c:pt>
                <c:pt idx="11">
                  <c:v>Брак підтримки для сімей із дітьми</c:v>
                </c:pt>
                <c:pt idx="12">
                  <c:v>Небажання партнера мати дитину або ще одну дитину</c:v>
                </c:pt>
                <c:pt idx="13">
                  <c:v>Необхідність доглядати близьку людину</c:v>
                </c:pt>
                <c:pt idx="14">
                  <c:v>Інше</c:v>
                </c:pt>
                <c:pt idx="15">
                  <c:v>Важко сказати</c:v>
                </c:pt>
              </c:strCache>
            </c:strRef>
          </c:cat>
          <c:val>
            <c:numRef>
              <c:f>Лист1!$B$2:$B$17</c:f>
              <c:numCache>
                <c:formatCode>0</c:formatCode>
                <c:ptCount val="16"/>
                <c:pt idx="0">
                  <c:v>39.15</c:v>
                </c:pt>
                <c:pt idx="1">
                  <c:v>22.85</c:v>
                </c:pt>
                <c:pt idx="2">
                  <c:v>20.9</c:v>
                </c:pt>
                <c:pt idx="3">
                  <c:v>20.8</c:v>
                </c:pt>
                <c:pt idx="4">
                  <c:v>18.850000000000001</c:v>
                </c:pt>
                <c:pt idx="5">
                  <c:v>12.25</c:v>
                </c:pt>
                <c:pt idx="6">
                  <c:v>9.1999999999999993</c:v>
                </c:pt>
                <c:pt idx="7">
                  <c:v>8.4499999999999993</c:v>
                </c:pt>
                <c:pt idx="8">
                  <c:v>7.45</c:v>
                </c:pt>
                <c:pt idx="9">
                  <c:v>7.15</c:v>
                </c:pt>
                <c:pt idx="10">
                  <c:v>7.1</c:v>
                </c:pt>
                <c:pt idx="11">
                  <c:v>4.7</c:v>
                </c:pt>
                <c:pt idx="12">
                  <c:v>2.65</c:v>
                </c:pt>
                <c:pt idx="13">
                  <c:v>1.3</c:v>
                </c:pt>
                <c:pt idx="14">
                  <c:v>6.2</c:v>
                </c:pt>
                <c:pt idx="15">
                  <c:v>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57891328"/>
        <c:axId val="258011904"/>
      </c:barChart>
      <c:catAx>
        <c:axId val="25789132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58011904"/>
        <c:crosses val="autoZero"/>
        <c:auto val="1"/>
        <c:lblAlgn val="ctr"/>
        <c:lblOffset val="100"/>
        <c:noMultiLvlLbl val="0"/>
      </c:catAx>
      <c:valAx>
        <c:axId val="258011904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one"/>
        <c:crossAx val="25789132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23"/>
          <c:y val="0.11344407347549437"/>
          <c:w val="0.46204486146116036"/>
          <c:h val="0.8394347301193951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7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3-C476-4A54-AD4F-8B7BED7BE416}"/>
              </c:ext>
            </c:extLst>
          </c:dPt>
          <c:dPt>
            <c:idx val="8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1-5D6F-4DBD-90EB-1D84154E0960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F4FA-4BE8-835D-26D38C8191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Ніяк не вплинула</c:v>
                </c:pt>
                <c:pt idx="1">
                  <c:v>Стало складно планувати народження дитини</c:v>
                </c:pt>
                <c:pt idx="2">
                  <c:v>Відклали народження дитини</c:v>
                </c:pt>
                <c:pt idx="3">
                  <c:v>Відмовився від планів мати дітей</c:v>
                </c:pt>
                <c:pt idx="4">
                  <c:v>Вирішили мати дитину раніше, ніж планували</c:v>
                </c:pt>
                <c:pt idx="5">
                  <c:v>Плануємо мати менше дітей, ніж планували раніше</c:v>
                </c:pt>
                <c:pt idx="6">
                  <c:v>Вирішили розглянути усиновлення</c:v>
                </c:pt>
                <c:pt idx="7">
                  <c:v>Інше</c:v>
                </c:pt>
                <c:pt idx="8">
                  <c:v>Важко сказати</c:v>
                </c:pt>
              </c:strCache>
            </c:strRef>
          </c:cat>
          <c:val>
            <c:numRef>
              <c:f>Лист1!$B$2:$B$10</c:f>
              <c:numCache>
                <c:formatCode>0</c:formatCode>
                <c:ptCount val="9"/>
                <c:pt idx="0">
                  <c:v>54.1</c:v>
                </c:pt>
                <c:pt idx="1">
                  <c:v>15.55</c:v>
                </c:pt>
                <c:pt idx="2">
                  <c:v>11.85</c:v>
                </c:pt>
                <c:pt idx="3">
                  <c:v>5.6</c:v>
                </c:pt>
                <c:pt idx="4">
                  <c:v>1.85</c:v>
                </c:pt>
                <c:pt idx="5">
                  <c:v>1.3</c:v>
                </c:pt>
                <c:pt idx="6">
                  <c:v>0.7</c:v>
                </c:pt>
                <c:pt idx="7">
                  <c:v>3.3</c:v>
                </c:pt>
                <c:pt idx="8">
                  <c:v>5.75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56774528"/>
        <c:axId val="256776064"/>
      </c:barChart>
      <c:catAx>
        <c:axId val="25677452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56776064"/>
        <c:crosses val="autoZero"/>
        <c:auto val="1"/>
        <c:lblAlgn val="ctr"/>
        <c:lblOffset val="100"/>
        <c:noMultiLvlLbl val="0"/>
      </c:catAx>
      <c:valAx>
        <c:axId val="256776064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one"/>
        <c:crossAx val="25677452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056247428512036"/>
          <c:y val="0.12190201014186522"/>
          <c:w val="0.43908927446905743"/>
          <c:h val="0.830976863418403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12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3-EE3D-4205-A35D-3B97E505783E}"/>
              </c:ext>
            </c:extLst>
          </c:dPt>
          <c:dPt>
            <c:idx val="13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5-EE3D-4205-A35D-3B97E505783E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14C0-4201-9332-3CB943DB9A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0">
                  <c:v>Вищі виплати при народженні дитини</c:v>
                </c:pt>
                <c:pt idx="1">
                  <c:v>Фінансова підтримка до повноліття дитини</c:v>
                </c:pt>
                <c:pt idx="2">
                  <c:v>Більша матеріальна підтримка в перші роки життя дитини</c:v>
                </c:pt>
                <c:pt idx="3">
                  <c:v>Житлові програми для молодих сімей</c:v>
                </c:pt>
                <c:pt idx="4">
                  <c:v>Гнучкі умови праці для батьків</c:v>
                </c:pt>
                <c:pt idx="5">
                  <c:v>Оплачувана відпустка для догляду до 3 років</c:v>
                </c:pt>
                <c:pt idx="6">
                  <c:v>Дитячі садки</c:v>
                </c:pt>
                <c:pt idx="7">
                  <c:v>Підтримка сімей із дітьми з інвалідністю або особливими освітніми потребами</c:v>
                </c:pt>
                <c:pt idx="8">
                  <c:v>Послуги догляду за дітьми</c:v>
                </c:pt>
                <c:pt idx="9">
                  <c:v>Групи продовженого дня та гуртки</c:v>
                </c:pt>
                <c:pt idx="10">
                  <c:v>Ясла</c:v>
                </c:pt>
                <c:pt idx="11">
                  <c:v>Інше</c:v>
                </c:pt>
                <c:pt idx="12">
                  <c:v>Наявних послуг і програм підтримки достатньо</c:v>
                </c:pt>
                <c:pt idx="13">
                  <c:v>Важко сказати</c:v>
                </c:pt>
              </c:strCache>
            </c:strRef>
          </c:cat>
          <c:val>
            <c:numRef>
              <c:f>Лист1!$B$2:$B$15</c:f>
              <c:numCache>
                <c:formatCode>0</c:formatCode>
                <c:ptCount val="14"/>
                <c:pt idx="0">
                  <c:v>40</c:v>
                </c:pt>
                <c:pt idx="1">
                  <c:v>39</c:v>
                </c:pt>
                <c:pt idx="2">
                  <c:v>35.65</c:v>
                </c:pt>
                <c:pt idx="3">
                  <c:v>26.5</c:v>
                </c:pt>
                <c:pt idx="4">
                  <c:v>19.899999999999999</c:v>
                </c:pt>
                <c:pt idx="5">
                  <c:v>17.600000000000001</c:v>
                </c:pt>
                <c:pt idx="6">
                  <c:v>14.85</c:v>
                </c:pt>
                <c:pt idx="7">
                  <c:v>12.4</c:v>
                </c:pt>
                <c:pt idx="8">
                  <c:v>8.6</c:v>
                </c:pt>
                <c:pt idx="9">
                  <c:v>7.9</c:v>
                </c:pt>
                <c:pt idx="10">
                  <c:v>5.4</c:v>
                </c:pt>
                <c:pt idx="11">
                  <c:v>2.65</c:v>
                </c:pt>
                <c:pt idx="12">
                  <c:v>1.95</c:v>
                </c:pt>
                <c:pt idx="13">
                  <c:v>7.95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39899008"/>
        <c:axId val="239900544"/>
      </c:barChart>
      <c:catAx>
        <c:axId val="23989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200"/>
            </a:pPr>
            <a:endParaRPr lang="uk-UA"/>
          </a:p>
        </c:txPr>
        <c:crossAx val="239900544"/>
        <c:crosses val="autoZero"/>
        <c:auto val="1"/>
        <c:lblAlgn val="ctr"/>
        <c:lblOffset val="100"/>
        <c:noMultiLvlLbl val="0"/>
      </c:catAx>
      <c:valAx>
        <c:axId val="239900544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one"/>
        <c:crossAx val="23989900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22"/>
          <c:y val="8.0675510695884758E-2"/>
          <c:w val="0.40802031686889534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FB094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Однозначно так</c:v>
                </c:pt>
                <c:pt idx="1">
                  <c:v>Скоріше так</c:v>
                </c:pt>
                <c:pt idx="2">
                  <c:v>Скоріше ні</c:v>
                </c:pt>
                <c:pt idx="3">
                  <c:v>Зовсім ні</c:v>
                </c:pt>
                <c:pt idx="4">
                  <c:v>Важко відповісти</c:v>
                </c:pt>
              </c:strCache>
            </c:strRef>
          </c:cat>
          <c:val>
            <c:numRef>
              <c:f>Лист1!$B$2:$B$6</c:f>
              <c:numCache>
                <c:formatCode>0</c:formatCode>
                <c:ptCount val="5"/>
                <c:pt idx="0">
                  <c:v>34.200000000000003</c:v>
                </c:pt>
                <c:pt idx="1">
                  <c:v>24.5</c:v>
                </c:pt>
                <c:pt idx="2">
                  <c:v>17.5</c:v>
                </c:pt>
                <c:pt idx="3">
                  <c:v>20.45</c:v>
                </c:pt>
                <c:pt idx="4">
                  <c:v>3.35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2888965581669704"/>
          <c:y val="0.66451726617128948"/>
          <c:w val="0.44612823702084076"/>
          <c:h val="0.32030674614476157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8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58"/>
          <c:h val="0.9407008146808822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Південь</c:v>
                </c:pt>
                <c:pt idx="2">
                  <c:v>Центр</c:v>
                </c:pt>
                <c:pt idx="3">
                  <c:v>Північ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40.610687022900798</c:v>
                </c:pt>
                <c:pt idx="1">
                  <c:v>37.5</c:v>
                </c:pt>
                <c:pt idx="2">
                  <c:v>36.170212765957501</c:v>
                </c:pt>
                <c:pt idx="3">
                  <c:v>27.692307692307701</c:v>
                </c:pt>
                <c:pt idx="4">
                  <c:v>27.393617021276601</c:v>
                </c:pt>
                <c:pt idx="6">
                  <c:v>35.988620199146503</c:v>
                </c:pt>
                <c:pt idx="7">
                  <c:v>40.983606557377101</c:v>
                </c:pt>
                <c:pt idx="8">
                  <c:v>26.346433770014599</c:v>
                </c:pt>
                <c:pt idx="10">
                  <c:v>31.118881118881099</c:v>
                </c:pt>
                <c:pt idx="11">
                  <c:v>36.332179930795803</c:v>
                </c:pt>
                <c:pt idx="12">
                  <c:v>33.497536945812797</c:v>
                </c:pt>
                <c:pt idx="13">
                  <c:v>36.152796725784398</c:v>
                </c:pt>
                <c:pt idx="15">
                  <c:v>34.756097560975597</c:v>
                </c:pt>
                <c:pt idx="16">
                  <c:v>33.661417322834602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Південь</c:v>
                </c:pt>
                <c:pt idx="2">
                  <c:v>Центр</c:v>
                </c:pt>
                <c:pt idx="3">
                  <c:v>Північ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25.038167938931299</c:v>
                </c:pt>
                <c:pt idx="1">
                  <c:v>26.2931034482759</c:v>
                </c:pt>
                <c:pt idx="2">
                  <c:v>19.8581560283688</c:v>
                </c:pt>
                <c:pt idx="3">
                  <c:v>25.714285714285701</c:v>
                </c:pt>
                <c:pt idx="4">
                  <c:v>24.468085106383</c:v>
                </c:pt>
                <c:pt idx="6">
                  <c:v>24.324324324324301</c:v>
                </c:pt>
                <c:pt idx="7">
                  <c:v>20</c:v>
                </c:pt>
                <c:pt idx="8">
                  <c:v>28.675400291120798</c:v>
                </c:pt>
                <c:pt idx="10">
                  <c:v>31.468531468531499</c:v>
                </c:pt>
                <c:pt idx="11">
                  <c:v>22.4913494809689</c:v>
                </c:pt>
                <c:pt idx="12">
                  <c:v>21.674876847290601</c:v>
                </c:pt>
                <c:pt idx="13">
                  <c:v>21.418826739427001</c:v>
                </c:pt>
                <c:pt idx="15">
                  <c:v>24.390243902439</c:v>
                </c:pt>
                <c:pt idx="16">
                  <c:v>24.606299212598401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Південь</c:v>
                </c:pt>
                <c:pt idx="2">
                  <c:v>Центр</c:v>
                </c:pt>
                <c:pt idx="3">
                  <c:v>Північ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3.8167938931297698</c:v>
                </c:pt>
                <c:pt idx="1">
                  <c:v>2.1551724137931001</c:v>
                </c:pt>
                <c:pt idx="2">
                  <c:v>1.7730496453900699</c:v>
                </c:pt>
                <c:pt idx="3">
                  <c:v>4.8351648351648402</c:v>
                </c:pt>
                <c:pt idx="4">
                  <c:v>2.6595744680851099</c:v>
                </c:pt>
                <c:pt idx="6">
                  <c:v>4.2674253200569003</c:v>
                </c:pt>
                <c:pt idx="7">
                  <c:v>3.77049180327869</c:v>
                </c:pt>
                <c:pt idx="8">
                  <c:v>2.03784570596798</c:v>
                </c:pt>
                <c:pt idx="10">
                  <c:v>4.1958041958042003</c:v>
                </c:pt>
                <c:pt idx="11">
                  <c:v>3.1141868512110702</c:v>
                </c:pt>
                <c:pt idx="12">
                  <c:v>3.6945812807881802</c:v>
                </c:pt>
                <c:pt idx="13">
                  <c:v>2.5920873124147299</c:v>
                </c:pt>
                <c:pt idx="15">
                  <c:v>1.7276422764227599</c:v>
                </c:pt>
                <c:pt idx="16">
                  <c:v>4.9212598425196896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Південь</c:v>
                </c:pt>
                <c:pt idx="2">
                  <c:v>Центр</c:v>
                </c:pt>
                <c:pt idx="3">
                  <c:v>Північ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0">
                  <c:v>16.793893129771</c:v>
                </c:pt>
                <c:pt idx="1">
                  <c:v>15.517241379310301</c:v>
                </c:pt>
                <c:pt idx="2">
                  <c:v>19.8581560283688</c:v>
                </c:pt>
                <c:pt idx="3">
                  <c:v>20.439560439560399</c:v>
                </c:pt>
                <c:pt idx="4">
                  <c:v>14.627659574468099</c:v>
                </c:pt>
                <c:pt idx="6">
                  <c:v>16.785206258890501</c:v>
                </c:pt>
                <c:pt idx="7">
                  <c:v>14.590163934426201</c:v>
                </c:pt>
                <c:pt idx="8">
                  <c:v>20.815138282387199</c:v>
                </c:pt>
                <c:pt idx="10">
                  <c:v>17.482517482517501</c:v>
                </c:pt>
                <c:pt idx="11">
                  <c:v>16.955017301038101</c:v>
                </c:pt>
                <c:pt idx="12">
                  <c:v>17.241379310344801</c:v>
                </c:pt>
                <c:pt idx="13">
                  <c:v>17.871759890859501</c:v>
                </c:pt>
                <c:pt idx="15">
                  <c:v>17.886178861788601</c:v>
                </c:pt>
                <c:pt idx="16">
                  <c:v>17.1259842519685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Південь</c:v>
                </c:pt>
                <c:pt idx="2">
                  <c:v>Центр</c:v>
                </c:pt>
                <c:pt idx="3">
                  <c:v>Північ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Лист1!$F$2:$F$18</c:f>
              <c:numCache>
                <c:formatCode>0</c:formatCode>
                <c:ptCount val="17"/>
                <c:pt idx="0">
                  <c:v>13.740458015267199</c:v>
                </c:pt>
                <c:pt idx="1">
                  <c:v>18.534482758620701</c:v>
                </c:pt>
                <c:pt idx="2">
                  <c:v>22.340425531914899</c:v>
                </c:pt>
                <c:pt idx="3">
                  <c:v>21.3186813186813</c:v>
                </c:pt>
                <c:pt idx="4">
                  <c:v>30.851063829787201</c:v>
                </c:pt>
                <c:pt idx="6">
                  <c:v>18.634423897581801</c:v>
                </c:pt>
                <c:pt idx="7">
                  <c:v>20.655737704918</c:v>
                </c:pt>
                <c:pt idx="8">
                  <c:v>22.1251819505095</c:v>
                </c:pt>
                <c:pt idx="10">
                  <c:v>15.7342657342657</c:v>
                </c:pt>
                <c:pt idx="11">
                  <c:v>21.107266435986201</c:v>
                </c:pt>
                <c:pt idx="12">
                  <c:v>23.891625615763498</c:v>
                </c:pt>
                <c:pt idx="13">
                  <c:v>21.964529331514299</c:v>
                </c:pt>
                <c:pt idx="15">
                  <c:v>21.239837398374</c:v>
                </c:pt>
                <c:pt idx="16">
                  <c:v>19.685039370078702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260685824"/>
        <c:axId val="260687360"/>
      </c:barChart>
      <c:catAx>
        <c:axId val="26068582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260687360"/>
        <c:crosses val="autoZero"/>
        <c:auto val="1"/>
        <c:lblAlgn val="ctr"/>
        <c:lblOffset val="100"/>
        <c:noMultiLvlLbl val="0"/>
      </c:catAx>
      <c:valAx>
        <c:axId val="26068736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6068582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8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22"/>
          <c:y val="8.0675510695884758E-2"/>
          <c:w val="0.40802031686889534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3EF97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Покращився</c:v>
                </c:pt>
                <c:pt idx="1">
                  <c:v>Погіршився</c:v>
                </c:pt>
                <c:pt idx="2">
                  <c:v>Не змінився</c:v>
                </c:pt>
                <c:pt idx="3">
                  <c:v>Важко відповісти</c:v>
                </c:pt>
              </c:strCache>
            </c:strRef>
          </c:cat>
          <c:val>
            <c:numRef>
              <c:f>Лист1!$B$2:$B$5</c:f>
              <c:numCache>
                <c:formatCode>0</c:formatCode>
                <c:ptCount val="4"/>
                <c:pt idx="0">
                  <c:v>15.85</c:v>
                </c:pt>
                <c:pt idx="1">
                  <c:v>30.75</c:v>
                </c:pt>
                <c:pt idx="2">
                  <c:v>45.5</c:v>
                </c:pt>
                <c:pt idx="3">
                  <c:v>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8772176888553291"/>
          <c:y val="0.66451726617128948"/>
          <c:w val="0.40886789874391133"/>
          <c:h val="0.32030674614476157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8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58"/>
          <c:h val="0.9407008146808822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21.2213740458015</c:v>
                </c:pt>
                <c:pt idx="1">
                  <c:v>18.085106382978701</c:v>
                </c:pt>
                <c:pt idx="2">
                  <c:v>13.846153846153801</c:v>
                </c:pt>
                <c:pt idx="3">
                  <c:v>11.2068965517241</c:v>
                </c:pt>
                <c:pt idx="4">
                  <c:v>10.106382978723399</c:v>
                </c:pt>
                <c:pt idx="6">
                  <c:v>15.931721194879101</c:v>
                </c:pt>
                <c:pt idx="7">
                  <c:v>15.9016393442623</c:v>
                </c:pt>
                <c:pt idx="8">
                  <c:v>15.7205240174673</c:v>
                </c:pt>
                <c:pt idx="10">
                  <c:v>18.181818181818201</c:v>
                </c:pt>
                <c:pt idx="11">
                  <c:v>17.301038062283698</c:v>
                </c:pt>
                <c:pt idx="12">
                  <c:v>16.502463054187199</c:v>
                </c:pt>
                <c:pt idx="13">
                  <c:v>13.0968622100955</c:v>
                </c:pt>
                <c:pt idx="15">
                  <c:v>17.814960629921298</c:v>
                </c:pt>
                <c:pt idx="16">
                  <c:v>13.821138211382101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F3EF97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45.954198473282403</c:v>
                </c:pt>
                <c:pt idx="1">
                  <c:v>50.709219858155997</c:v>
                </c:pt>
                <c:pt idx="2">
                  <c:v>43.736263736263702</c:v>
                </c:pt>
                <c:pt idx="3">
                  <c:v>35.775862068965502</c:v>
                </c:pt>
                <c:pt idx="4">
                  <c:v>48.936170212766001</c:v>
                </c:pt>
                <c:pt idx="6">
                  <c:v>46.657183499288799</c:v>
                </c:pt>
                <c:pt idx="7">
                  <c:v>45.081967213114801</c:v>
                </c:pt>
                <c:pt idx="8">
                  <c:v>44.6870451237263</c:v>
                </c:pt>
                <c:pt idx="10">
                  <c:v>49.825174825174798</c:v>
                </c:pt>
                <c:pt idx="11">
                  <c:v>48.788927335640103</c:v>
                </c:pt>
                <c:pt idx="12">
                  <c:v>43.596059113300498</c:v>
                </c:pt>
                <c:pt idx="13">
                  <c:v>41.882673942701203</c:v>
                </c:pt>
                <c:pt idx="15">
                  <c:v>43.7992125984252</c:v>
                </c:pt>
                <c:pt idx="16">
                  <c:v>47.256097560975597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7.3282442748091601</c:v>
                </c:pt>
                <c:pt idx="1">
                  <c:v>7.0921985815602797</c:v>
                </c:pt>
                <c:pt idx="2">
                  <c:v>8.3516483516483504</c:v>
                </c:pt>
                <c:pt idx="3">
                  <c:v>7.7586206896551699</c:v>
                </c:pt>
                <c:pt idx="4">
                  <c:v>9.0425531914893593</c:v>
                </c:pt>
                <c:pt idx="6">
                  <c:v>7.6813655761024204</c:v>
                </c:pt>
                <c:pt idx="7">
                  <c:v>9.0163934426229506</c:v>
                </c:pt>
                <c:pt idx="8">
                  <c:v>7.1324599708879202</c:v>
                </c:pt>
                <c:pt idx="10">
                  <c:v>7.1678321678321701</c:v>
                </c:pt>
                <c:pt idx="11">
                  <c:v>6.5743944636678204</c:v>
                </c:pt>
                <c:pt idx="12">
                  <c:v>7.6354679802955703</c:v>
                </c:pt>
                <c:pt idx="13">
                  <c:v>9.1405184174624807</c:v>
                </c:pt>
                <c:pt idx="15">
                  <c:v>7.5787401574803201</c:v>
                </c:pt>
                <c:pt idx="16">
                  <c:v>8.2317073170731696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0">
                  <c:v>25.496183206106899</c:v>
                </c:pt>
                <c:pt idx="1">
                  <c:v>24.113475177304998</c:v>
                </c:pt>
                <c:pt idx="2">
                  <c:v>34.065934065934101</c:v>
                </c:pt>
                <c:pt idx="3">
                  <c:v>45.258620689655203</c:v>
                </c:pt>
                <c:pt idx="4">
                  <c:v>31.914893617021299</c:v>
                </c:pt>
                <c:pt idx="6">
                  <c:v>29.729729729729701</c:v>
                </c:pt>
                <c:pt idx="7">
                  <c:v>30</c:v>
                </c:pt>
                <c:pt idx="8">
                  <c:v>32.459970887918502</c:v>
                </c:pt>
                <c:pt idx="10">
                  <c:v>24.825174825174798</c:v>
                </c:pt>
                <c:pt idx="11">
                  <c:v>27.335640138408301</c:v>
                </c:pt>
                <c:pt idx="12">
                  <c:v>32.266009852216698</c:v>
                </c:pt>
                <c:pt idx="13">
                  <c:v>35.8799454297408</c:v>
                </c:pt>
                <c:pt idx="15">
                  <c:v>30.807086614173201</c:v>
                </c:pt>
                <c:pt idx="16">
                  <c:v>30.691056910569099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260997504"/>
        <c:axId val="260999040"/>
      </c:barChart>
      <c:catAx>
        <c:axId val="26099750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260999040"/>
        <c:crosses val="autoZero"/>
        <c:auto val="1"/>
        <c:lblAlgn val="ctr"/>
        <c:lblOffset val="100"/>
        <c:noMultiLvlLbl val="0"/>
      </c:catAx>
      <c:valAx>
        <c:axId val="26099904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6099750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8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550365872343212E-2"/>
          <c:y val="2.9445644090905224E-2"/>
          <c:w val="0.61399000068470266"/>
          <c:h val="0.8645282821662625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Покращився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17.100000000000001</c:v>
                </c:pt>
                <c:pt idx="1">
                  <c:v>15.85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EE-4C05-BA3F-57E749529C3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 змінився</c:v>
                </c:pt>
              </c:strCache>
            </c:strRef>
          </c:tx>
          <c:spPr>
            <a:solidFill>
              <a:srgbClr val="F3EF97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43.1</c:v>
                </c:pt>
                <c:pt idx="1">
                  <c:v>45.5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EE-4C05-BA3F-57E749529C3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9.75</c:v>
                </c:pt>
                <c:pt idx="1">
                  <c:v>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EE-4C05-BA3F-57E749529C3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Погіршився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uk-UA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30.05</c:v>
                </c:pt>
                <c:pt idx="1">
                  <c:v>30.75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89-4A10-A235-F02D271C60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61026944"/>
        <c:axId val="261028480"/>
      </c:barChart>
      <c:catAx>
        <c:axId val="2610269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 algn="ctr">
              <a:defRPr lang="uk-UA" sz="1500" b="0" i="0" u="none" strike="noStrike" kern="1200" baseline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defRPr>
            </a:pPr>
            <a:endParaRPr lang="uk-UA"/>
          </a:p>
        </c:txPr>
        <c:crossAx val="261028480"/>
        <c:crosses val="autoZero"/>
        <c:auto val="1"/>
        <c:lblAlgn val="ctr"/>
        <c:lblOffset val="100"/>
        <c:noMultiLvlLbl val="0"/>
      </c:catAx>
      <c:valAx>
        <c:axId val="26102848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610269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285284059572229"/>
          <c:y val="0.26671382775262975"/>
          <c:w val="0.21542246918783428"/>
          <c:h val="0.31252864655881335"/>
        </c:manualLayout>
      </c:layout>
      <c:overlay val="0"/>
      <c:txPr>
        <a:bodyPr/>
        <a:lstStyle/>
        <a:p>
          <a:pPr>
            <a:defRPr sz="16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8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22"/>
          <c:y val="8.0675510695884758E-2"/>
          <c:w val="0.40802031686889534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Так</c:v>
                </c:pt>
                <c:pt idx="1">
                  <c:v>Ні</c:v>
                </c:pt>
                <c:pt idx="2">
                  <c:v>Важко відповісти</c:v>
                </c:pt>
              </c:strCache>
            </c:strRef>
          </c:cat>
          <c:val>
            <c:numRef>
              <c:f>Лист1!$B$2:$B$4</c:f>
              <c:numCache>
                <c:formatCode>0</c:formatCode>
                <c:ptCount val="3"/>
                <c:pt idx="0">
                  <c:v>35</c:v>
                </c:pt>
                <c:pt idx="1">
                  <c:v>62.2</c:v>
                </c:pt>
                <c:pt idx="2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35439816369688038"/>
          <c:y val="0.67716392257458069"/>
          <c:w val="0.31669758826940175"/>
          <c:h val="0.22672148876040871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8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58"/>
          <c:h val="0.9407008146808822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Північ</c:v>
                </c:pt>
                <c:pt idx="1">
                  <c:v>Південь</c:v>
                </c:pt>
                <c:pt idx="2">
                  <c:v>Схід</c:v>
                </c:pt>
                <c:pt idx="3">
                  <c:v>Центр</c:v>
                </c:pt>
                <c:pt idx="4">
                  <c:v>Захід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50.549450549450498</c:v>
                </c:pt>
                <c:pt idx="1">
                  <c:v>40.517241379310299</c:v>
                </c:pt>
                <c:pt idx="2">
                  <c:v>31.914893617021299</c:v>
                </c:pt>
                <c:pt idx="3">
                  <c:v>27.659574468085101</c:v>
                </c:pt>
                <c:pt idx="4">
                  <c:v>27.175572519084</c:v>
                </c:pt>
                <c:pt idx="6">
                  <c:v>39.883551673944702</c:v>
                </c:pt>
                <c:pt idx="7">
                  <c:v>34.262295081967203</c:v>
                </c:pt>
                <c:pt idx="8">
                  <c:v>30.8677098150782</c:v>
                </c:pt>
                <c:pt idx="10">
                  <c:v>37.5170532060027</c:v>
                </c:pt>
                <c:pt idx="11">
                  <c:v>34.9753694581281</c:v>
                </c:pt>
                <c:pt idx="12">
                  <c:v>32.179930795847802</c:v>
                </c:pt>
                <c:pt idx="13">
                  <c:v>33.216783216783199</c:v>
                </c:pt>
                <c:pt idx="15">
                  <c:v>34.5472440944882</c:v>
                </c:pt>
                <c:pt idx="16">
                  <c:v>35.467479674796699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rgbClr val="F2F2F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Північ</c:v>
                </c:pt>
                <c:pt idx="1">
                  <c:v>Південь</c:v>
                </c:pt>
                <c:pt idx="2">
                  <c:v>Схід</c:v>
                </c:pt>
                <c:pt idx="3">
                  <c:v>Центр</c:v>
                </c:pt>
                <c:pt idx="4">
                  <c:v>Захід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2.63736263736264</c:v>
                </c:pt>
                <c:pt idx="1">
                  <c:v>2.5862068965517202</c:v>
                </c:pt>
                <c:pt idx="2">
                  <c:v>3.4574468085106398</c:v>
                </c:pt>
                <c:pt idx="3">
                  <c:v>1.4184397163120599</c:v>
                </c:pt>
                <c:pt idx="4">
                  <c:v>3.2061068702290099</c:v>
                </c:pt>
                <c:pt idx="6">
                  <c:v>2.7656477438136799</c:v>
                </c:pt>
                <c:pt idx="7">
                  <c:v>1.63934426229508</c:v>
                </c:pt>
                <c:pt idx="8">
                  <c:v>3.8406827880512102</c:v>
                </c:pt>
                <c:pt idx="10">
                  <c:v>2.4556616643929101</c:v>
                </c:pt>
                <c:pt idx="11">
                  <c:v>4.4334975369458096</c:v>
                </c:pt>
                <c:pt idx="12">
                  <c:v>1.73010380622837</c:v>
                </c:pt>
                <c:pt idx="13">
                  <c:v>2.6223776223776198</c:v>
                </c:pt>
                <c:pt idx="15">
                  <c:v>2.8543307086614198</c:v>
                </c:pt>
                <c:pt idx="16">
                  <c:v>2.74390243902439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Північ</c:v>
                </c:pt>
                <c:pt idx="1">
                  <c:v>Південь</c:v>
                </c:pt>
                <c:pt idx="2">
                  <c:v>Схід</c:v>
                </c:pt>
                <c:pt idx="3">
                  <c:v>Центр</c:v>
                </c:pt>
                <c:pt idx="4">
                  <c:v>Захід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46.813186813186803</c:v>
                </c:pt>
                <c:pt idx="1">
                  <c:v>56.8965517241379</c:v>
                </c:pt>
                <c:pt idx="2">
                  <c:v>64.627659574468098</c:v>
                </c:pt>
                <c:pt idx="3">
                  <c:v>70.921985815602795</c:v>
                </c:pt>
                <c:pt idx="4">
                  <c:v>69.618320610686993</c:v>
                </c:pt>
                <c:pt idx="6">
                  <c:v>57.350800582241597</c:v>
                </c:pt>
                <c:pt idx="7">
                  <c:v>64.098360655737693</c:v>
                </c:pt>
                <c:pt idx="8">
                  <c:v>65.291607396870603</c:v>
                </c:pt>
                <c:pt idx="10">
                  <c:v>60.027285129604401</c:v>
                </c:pt>
                <c:pt idx="11">
                  <c:v>60.5911330049261</c:v>
                </c:pt>
                <c:pt idx="12">
                  <c:v>66.089965397923905</c:v>
                </c:pt>
                <c:pt idx="13">
                  <c:v>64.160839160839203</c:v>
                </c:pt>
                <c:pt idx="15">
                  <c:v>62.5984251968504</c:v>
                </c:pt>
                <c:pt idx="16">
                  <c:v>61.788617886178898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261199360"/>
        <c:axId val="261200896"/>
      </c:barChart>
      <c:catAx>
        <c:axId val="26119936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261200896"/>
        <c:crosses val="autoZero"/>
        <c:auto val="1"/>
        <c:lblAlgn val="ctr"/>
        <c:lblOffset val="100"/>
        <c:noMultiLvlLbl val="0"/>
      </c:catAx>
      <c:valAx>
        <c:axId val="261200896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61199360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8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23"/>
          <c:y val="0.11344407347549439"/>
          <c:w val="0.46204486146116036"/>
          <c:h val="0.8394347301193951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8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1-5D6F-4DBD-90EB-1D84154E0960}"/>
              </c:ext>
            </c:extLst>
          </c:dPt>
          <c:dPt>
            <c:idx val="9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4-7DEA-40E9-A13C-B7634138A058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25DB-43A7-B9DC-EE39D3482D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Фінансові бар’єри</c:v>
                </c:pt>
                <c:pt idx="1">
                  <c:v>Фізична недоступність громадських просторів</c:v>
                </c:pt>
                <c:pt idx="2">
                  <c:v>Непристосованість громадського транспорту</c:v>
                </c:pt>
                <c:pt idx="3">
                  <c:v>Складні адміністративні процедури</c:v>
                </c:pt>
                <c:pt idx="4">
                  <c:v>Недоступність інформації, складність її сприйняття</c:v>
                </c:pt>
                <c:pt idx="5">
                  <c:v>Недоступність або незручність цифрових сервісів</c:v>
                </c:pt>
                <c:pt idx="6">
                  <c:v>Упереджене або дискримінаційне ставлення</c:v>
                </c:pt>
                <c:pt idx="7">
                  <c:v>Брак супроводу чи адаптації</c:v>
                </c:pt>
                <c:pt idx="8">
                  <c:v>Інше</c:v>
                </c:pt>
                <c:pt idx="9">
                  <c:v>Важко відповісти</c:v>
                </c:pt>
              </c:strCache>
            </c:strRef>
          </c:cat>
          <c:val>
            <c:numRef>
              <c:f>Лист1!$B$2:$B$11</c:f>
              <c:numCache>
                <c:formatCode>0</c:formatCode>
                <c:ptCount val="10"/>
                <c:pt idx="0">
                  <c:v>37.857142857142897</c:v>
                </c:pt>
                <c:pt idx="1">
                  <c:v>28.571428571428601</c:v>
                </c:pt>
                <c:pt idx="2">
                  <c:v>27.8571428571429</c:v>
                </c:pt>
                <c:pt idx="3">
                  <c:v>23.285714285714299</c:v>
                </c:pt>
                <c:pt idx="4">
                  <c:v>20.285714285714299</c:v>
                </c:pt>
                <c:pt idx="5">
                  <c:v>16</c:v>
                </c:pt>
                <c:pt idx="6">
                  <c:v>11</c:v>
                </c:pt>
                <c:pt idx="7">
                  <c:v>9.71428571428571</c:v>
                </c:pt>
                <c:pt idx="8">
                  <c:v>8.7142857142857206</c:v>
                </c:pt>
                <c:pt idx="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59760896"/>
        <c:axId val="259762432"/>
      </c:barChart>
      <c:catAx>
        <c:axId val="25976089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59762432"/>
        <c:crosses val="autoZero"/>
        <c:auto val="1"/>
        <c:lblAlgn val="ctr"/>
        <c:lblOffset val="100"/>
        <c:noMultiLvlLbl val="0"/>
      </c:catAx>
      <c:valAx>
        <c:axId val="259762432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one"/>
        <c:crossAx val="25976089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8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22"/>
          <c:y val="8.0675510695884758E-2"/>
          <c:w val="0.40802031686889534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3EF97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FB094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Pt>
            <c:idx val="5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B-7AD2-4ACE-B9FC-3494D1D6EB86}"/>
              </c:ext>
            </c:extLst>
          </c:dPt>
          <c:dLbls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AD2-4ACE-B9FC-3494D1D6EB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Дуже хороший</c:v>
                </c:pt>
                <c:pt idx="1">
                  <c:v>Хороший</c:v>
                </c:pt>
                <c:pt idx="2">
                  <c:v>Задовільний</c:v>
                </c:pt>
                <c:pt idx="3">
                  <c:v>Поганий</c:v>
                </c:pt>
                <c:pt idx="4">
                  <c:v>Дуже поганий</c:v>
                </c:pt>
                <c:pt idx="5">
                  <c:v>Важко відповісти</c:v>
                </c:pt>
              </c:strCache>
            </c:strRef>
          </c:cat>
          <c:val>
            <c:numRef>
              <c:f>Лист1!$B$2:$B$7</c:f>
              <c:numCache>
                <c:formatCode>0</c:formatCode>
                <c:ptCount val="6"/>
                <c:pt idx="0">
                  <c:v>13.65</c:v>
                </c:pt>
                <c:pt idx="1">
                  <c:v>37.549999999999997</c:v>
                </c:pt>
                <c:pt idx="2">
                  <c:v>40.35</c:v>
                </c:pt>
                <c:pt idx="3">
                  <c:v>6.9</c:v>
                </c:pt>
                <c:pt idx="4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2888965581669704"/>
          <c:y val="0.66451726617128948"/>
          <c:w val="0.44612823702084076"/>
          <c:h val="0.32030674614476157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8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58"/>
          <c:h val="0.9407008146808822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Схід</c:v>
                </c:pt>
                <c:pt idx="4">
                  <c:v>Північ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15.725190839694701</c:v>
                </c:pt>
                <c:pt idx="1">
                  <c:v>14.893617021276601</c:v>
                </c:pt>
                <c:pt idx="2">
                  <c:v>14.2241379310345</c:v>
                </c:pt>
                <c:pt idx="3">
                  <c:v>12.7659574468085</c:v>
                </c:pt>
                <c:pt idx="4">
                  <c:v>10.3296703296703</c:v>
                </c:pt>
                <c:pt idx="6">
                  <c:v>12.8022759601707</c:v>
                </c:pt>
                <c:pt idx="7">
                  <c:v>17.377049180327901</c:v>
                </c:pt>
                <c:pt idx="8">
                  <c:v>11.2081513828239</c:v>
                </c:pt>
                <c:pt idx="10">
                  <c:v>20.8041958041958</c:v>
                </c:pt>
                <c:pt idx="11">
                  <c:v>16.6089965397924</c:v>
                </c:pt>
                <c:pt idx="12">
                  <c:v>13.3004926108374</c:v>
                </c:pt>
                <c:pt idx="13">
                  <c:v>7.0941336971350601</c:v>
                </c:pt>
                <c:pt idx="15">
                  <c:v>17.1259842519685</c:v>
                </c:pt>
                <c:pt idx="16">
                  <c:v>10.060975609756101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Схід</c:v>
                </c:pt>
                <c:pt idx="4">
                  <c:v>Північ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38.473282442748101</c:v>
                </c:pt>
                <c:pt idx="1">
                  <c:v>36.524822695035503</c:v>
                </c:pt>
                <c:pt idx="2">
                  <c:v>37.068965517241402</c:v>
                </c:pt>
                <c:pt idx="3">
                  <c:v>37.5</c:v>
                </c:pt>
                <c:pt idx="4">
                  <c:v>37.142857142857103</c:v>
                </c:pt>
                <c:pt idx="6">
                  <c:v>38.691322901849198</c:v>
                </c:pt>
                <c:pt idx="7">
                  <c:v>38.032786885245898</c:v>
                </c:pt>
                <c:pt idx="8">
                  <c:v>35.953420669577902</c:v>
                </c:pt>
                <c:pt idx="10">
                  <c:v>47.552447552447603</c:v>
                </c:pt>
                <c:pt idx="11">
                  <c:v>34.256055363321799</c:v>
                </c:pt>
                <c:pt idx="12">
                  <c:v>37.192118226601004</c:v>
                </c:pt>
                <c:pt idx="13">
                  <c:v>31.2414733969986</c:v>
                </c:pt>
                <c:pt idx="15">
                  <c:v>38.090551181102398</c:v>
                </c:pt>
                <c:pt idx="16">
                  <c:v>36.991869918699201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Column12</c:v>
                </c:pt>
              </c:strCache>
            </c:strRef>
          </c:tx>
          <c:spPr>
            <a:solidFill>
              <a:srgbClr val="F3EF97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Схід</c:v>
                </c:pt>
                <c:pt idx="4">
                  <c:v>Північ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39.694656488549597</c:v>
                </c:pt>
                <c:pt idx="1">
                  <c:v>40.070921985815602</c:v>
                </c:pt>
                <c:pt idx="2">
                  <c:v>39.655172413793103</c:v>
                </c:pt>
                <c:pt idx="3">
                  <c:v>39.893617021276597</c:v>
                </c:pt>
                <c:pt idx="4">
                  <c:v>42.197802197802197</c:v>
                </c:pt>
                <c:pt idx="6">
                  <c:v>40.967283072546202</c:v>
                </c:pt>
                <c:pt idx="7">
                  <c:v>36.229508196721298</c:v>
                </c:pt>
                <c:pt idx="8">
                  <c:v>43.377001455604102</c:v>
                </c:pt>
                <c:pt idx="10">
                  <c:v>27.4475524475524</c:v>
                </c:pt>
                <c:pt idx="11">
                  <c:v>41.176470588235297</c:v>
                </c:pt>
                <c:pt idx="12">
                  <c:v>38.669950738916299</c:v>
                </c:pt>
                <c:pt idx="13">
                  <c:v>51.023192360163698</c:v>
                </c:pt>
                <c:pt idx="15">
                  <c:v>35.826771653543297</c:v>
                </c:pt>
                <c:pt idx="16">
                  <c:v>45.020325203252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Схід</c:v>
                </c:pt>
                <c:pt idx="4">
                  <c:v>Північ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1">
                  <c:v>0.70921985815602795</c:v>
                </c:pt>
                <c:pt idx="8">
                  <c:v>0.58224163027656495</c:v>
                </c:pt>
                <c:pt idx="12">
                  <c:v>0.73891625615763501</c:v>
                </c:pt>
                <c:pt idx="13">
                  <c:v>0.68212824010914097</c:v>
                </c:pt>
                <c:pt idx="15">
                  <c:v>0.68897637795275601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Схід</c:v>
                </c:pt>
                <c:pt idx="4">
                  <c:v>Північ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Лист1!$F$2:$F$18</c:f>
              <c:numCache>
                <c:formatCode>0</c:formatCode>
                <c:ptCount val="17"/>
                <c:pt idx="0">
                  <c:v>5.0381679389313003</c:v>
                </c:pt>
                <c:pt idx="1">
                  <c:v>6.7375886524822697</c:v>
                </c:pt>
                <c:pt idx="2">
                  <c:v>7.7586206896551699</c:v>
                </c:pt>
                <c:pt idx="3">
                  <c:v>8.5106382978723403</c:v>
                </c:pt>
                <c:pt idx="4">
                  <c:v>7.9120879120879097</c:v>
                </c:pt>
                <c:pt idx="6">
                  <c:v>6.4011379800853501</c:v>
                </c:pt>
                <c:pt idx="7">
                  <c:v>6.2295081967213104</c:v>
                </c:pt>
                <c:pt idx="8">
                  <c:v>8.0058224163027703</c:v>
                </c:pt>
                <c:pt idx="10">
                  <c:v>3.4965034965034998</c:v>
                </c:pt>
                <c:pt idx="11">
                  <c:v>7.2664359861591699</c:v>
                </c:pt>
                <c:pt idx="12">
                  <c:v>8.8669950738916299</c:v>
                </c:pt>
                <c:pt idx="13">
                  <c:v>8.3219645293315097</c:v>
                </c:pt>
                <c:pt idx="15">
                  <c:v>6.5944881889763796</c:v>
                </c:pt>
                <c:pt idx="16">
                  <c:v>7.2154471544715504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Схід</c:v>
                </c:pt>
                <c:pt idx="4">
                  <c:v>Північ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Лист1!$G$2:$G$18</c:f>
              <c:numCache>
                <c:formatCode>0</c:formatCode>
                <c:ptCount val="17"/>
                <c:pt idx="0">
                  <c:v>0.61068702290076304</c:v>
                </c:pt>
                <c:pt idx="1">
                  <c:v>1.0638297872340401</c:v>
                </c:pt>
                <c:pt idx="2">
                  <c:v>0.86206896551724099</c:v>
                </c:pt>
                <c:pt idx="3">
                  <c:v>1.0638297872340401</c:v>
                </c:pt>
                <c:pt idx="4">
                  <c:v>1.9780219780219801</c:v>
                </c:pt>
                <c:pt idx="6">
                  <c:v>0.85348506401138002</c:v>
                </c:pt>
                <c:pt idx="7">
                  <c:v>1.63934426229508</c:v>
                </c:pt>
                <c:pt idx="8">
                  <c:v>0.87336244541484698</c:v>
                </c:pt>
                <c:pt idx="10">
                  <c:v>0.52447552447552404</c:v>
                </c:pt>
                <c:pt idx="11">
                  <c:v>0.69204152249134998</c:v>
                </c:pt>
                <c:pt idx="12">
                  <c:v>1.2315270935960601</c:v>
                </c:pt>
                <c:pt idx="13">
                  <c:v>1.6371077762619399</c:v>
                </c:pt>
                <c:pt idx="15">
                  <c:v>1.6732283464566899</c:v>
                </c:pt>
                <c:pt idx="16">
                  <c:v>0.50813008130081305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18-4236-BFDD-A425C2F896F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261311488"/>
        <c:axId val="262238976"/>
      </c:barChart>
      <c:catAx>
        <c:axId val="26131148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262238976"/>
        <c:crosses val="autoZero"/>
        <c:auto val="1"/>
        <c:lblAlgn val="ctr"/>
        <c:lblOffset val="100"/>
        <c:noMultiLvlLbl val="0"/>
      </c:catAx>
      <c:valAx>
        <c:axId val="262238976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61311488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8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550365872343212E-2"/>
          <c:y val="2.9445644090905224E-2"/>
          <c:w val="0.61399000068470266"/>
          <c:h val="0.8645282821662625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Дуже хороший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13.6</c:v>
                </c:pt>
                <c:pt idx="1">
                  <c:v>13.65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EE-4C05-BA3F-57E749529C3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Хороший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43.95</c:v>
                </c:pt>
                <c:pt idx="1">
                  <c:v>37.549999999999997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EE-4C05-BA3F-57E749529C3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Задовільний</c:v>
                </c:pt>
              </c:strCache>
            </c:strRef>
          </c:tx>
          <c:spPr>
            <a:solidFill>
              <a:srgbClr val="F3EF97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37.049999999999997</c:v>
                </c:pt>
                <c:pt idx="1">
                  <c:v>40.35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EE-4C05-BA3F-57E749529C3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 formatCode="0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89-4A10-A235-F02D271C6048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Поганий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4.3499999999999996</c:v>
                </c:pt>
                <c:pt idx="1">
                  <c:v>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59-4E7A-B11F-A84F8398C6B0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Дуже поганий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uk-UA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Лист1!$G$2:$G$3</c:f>
              <c:numCache>
                <c:formatCode>0</c:formatCode>
                <c:ptCount val="2"/>
                <c:pt idx="0">
                  <c:v>0.5</c:v>
                </c:pt>
                <c:pt idx="1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59-4E7A-B11F-A84F8398C6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62278144"/>
        <c:axId val="262300416"/>
      </c:barChart>
      <c:catAx>
        <c:axId val="2622781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 algn="ctr">
              <a:defRPr lang="uk-UA" sz="1500" b="0" i="0" u="none" strike="noStrike" kern="1200" baseline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defRPr>
            </a:pPr>
            <a:endParaRPr lang="uk-UA"/>
          </a:p>
        </c:txPr>
        <c:crossAx val="262300416"/>
        <c:crosses val="autoZero"/>
        <c:auto val="1"/>
        <c:lblAlgn val="ctr"/>
        <c:lblOffset val="100"/>
        <c:noMultiLvlLbl val="0"/>
      </c:catAx>
      <c:valAx>
        <c:axId val="26230041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622781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285284059572229"/>
          <c:y val="0.26671382775262975"/>
          <c:w val="0.21542246918783428"/>
          <c:h val="0.31252864655881335"/>
        </c:manualLayout>
      </c:layout>
      <c:overlay val="0"/>
      <c:txPr>
        <a:bodyPr/>
        <a:lstStyle/>
        <a:p>
          <a:pPr>
            <a:defRPr sz="16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9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23"/>
          <c:y val="0.12190201014186522"/>
          <c:w val="0.47771462522357411"/>
          <c:h val="0.830976863418403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8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1-5D6F-4DBD-90EB-1D84154E0960}"/>
              </c:ext>
            </c:extLst>
          </c:dPt>
          <c:dPt>
            <c:idx val="9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0-67C0-4E8A-BF51-802A9797CB98}"/>
              </c:ext>
            </c:extLst>
          </c:dPt>
          <c:dPt>
            <c:idx val="10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0-916C-4BE5-84C8-A5EEEED18654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0C7-4CE9-BD21-A6C1F22969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Займаюся спортом</c:v>
                </c:pt>
                <c:pt idx="1">
                  <c:v>Уникаю шкідливих звичок</c:v>
                </c:pt>
                <c:pt idx="2">
                  <c:v>Збалансовано харчуюсь</c:v>
                </c:pt>
                <c:pt idx="3">
                  <c:v>Дотримуюсь режиму сну</c:v>
                </c:pt>
                <c:pt idx="4">
                  <c:v>Знаходжу час для відпочинку та дозвілля</c:v>
                </c:pt>
                <c:pt idx="5">
                  <c:v>Слідкую за психоемоційним станом</c:v>
                </c:pt>
                <c:pt idx="6">
                  <c:v>Регулярно проходжу медичні огляди</c:v>
                </c:pt>
                <c:pt idx="7">
                  <c:v>Відвідую психолога</c:v>
                </c:pt>
                <c:pt idx="8">
                  <c:v>Інше</c:v>
                </c:pt>
                <c:pt idx="9">
                  <c:v>Нічого з цього</c:v>
                </c:pt>
                <c:pt idx="10">
                  <c:v>Важко відповісти</c:v>
                </c:pt>
              </c:strCache>
            </c:strRef>
          </c:cat>
          <c:val>
            <c:numRef>
              <c:f>Лист1!$B$2:$B$12</c:f>
              <c:numCache>
                <c:formatCode>0</c:formatCode>
                <c:ptCount val="11"/>
                <c:pt idx="0">
                  <c:v>45.4</c:v>
                </c:pt>
                <c:pt idx="1">
                  <c:v>38.6</c:v>
                </c:pt>
                <c:pt idx="2">
                  <c:v>35.25</c:v>
                </c:pt>
                <c:pt idx="3">
                  <c:v>34</c:v>
                </c:pt>
                <c:pt idx="4">
                  <c:v>31</c:v>
                </c:pt>
                <c:pt idx="5">
                  <c:v>20.9</c:v>
                </c:pt>
                <c:pt idx="6">
                  <c:v>18.899999999999999</c:v>
                </c:pt>
                <c:pt idx="7">
                  <c:v>4.6500000000000004</c:v>
                </c:pt>
                <c:pt idx="8">
                  <c:v>1.7</c:v>
                </c:pt>
                <c:pt idx="9">
                  <c:v>6.05</c:v>
                </c:pt>
                <c:pt idx="10">
                  <c:v>0.95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08'25</c:v>
                </c:pt>
              </c:strCache>
            </c:strRef>
          </c:tx>
          <c:spPr>
            <a:solidFill>
              <a:srgbClr val="BFDCF9"/>
            </a:solidFill>
          </c:spPr>
          <c:invertIfNegative val="0"/>
          <c:dPt>
            <c:idx val="8"/>
            <c:invertIfNegative val="0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1-67C0-4E8A-BF51-802A9797CB98}"/>
              </c:ext>
            </c:extLst>
          </c:dPt>
          <c:dPt>
            <c:idx val="9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67C0-4E8A-BF51-802A9797CB98}"/>
              </c:ext>
            </c:extLst>
          </c:dPt>
          <c:dPt>
            <c:idx val="10"/>
            <c:invertIfNegative val="0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1-916C-4BE5-84C8-A5EEEED1865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tx1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Лист1!$A$2:$A$12</c:f>
              <c:strCache>
                <c:ptCount val="11"/>
                <c:pt idx="0">
                  <c:v>Займаюся спортом</c:v>
                </c:pt>
                <c:pt idx="1">
                  <c:v>Уникаю шкідливих звичок</c:v>
                </c:pt>
                <c:pt idx="2">
                  <c:v>Збалансовано харчуюсь</c:v>
                </c:pt>
                <c:pt idx="3">
                  <c:v>Дотримуюсь режиму сну</c:v>
                </c:pt>
                <c:pt idx="4">
                  <c:v>Знаходжу час для відпочинку та дозвілля</c:v>
                </c:pt>
                <c:pt idx="5">
                  <c:v>Слідкую за психоемоційним станом</c:v>
                </c:pt>
                <c:pt idx="6">
                  <c:v>Регулярно проходжу медичні огляди</c:v>
                </c:pt>
                <c:pt idx="7">
                  <c:v>Відвідую психолога</c:v>
                </c:pt>
                <c:pt idx="8">
                  <c:v>Інше</c:v>
                </c:pt>
                <c:pt idx="9">
                  <c:v>Нічого з цього</c:v>
                </c:pt>
                <c:pt idx="10">
                  <c:v>Важко відповісти</c:v>
                </c:pt>
              </c:strCache>
            </c:strRef>
          </c:cat>
          <c:val>
            <c:numRef>
              <c:f>Лист1!$C$2:$C$12</c:f>
              <c:numCache>
                <c:formatCode>0</c:formatCode>
                <c:ptCount val="11"/>
                <c:pt idx="0">
                  <c:v>52</c:v>
                </c:pt>
                <c:pt idx="1">
                  <c:v>39.35</c:v>
                </c:pt>
                <c:pt idx="2">
                  <c:v>39.85</c:v>
                </c:pt>
                <c:pt idx="3">
                  <c:v>29.75</c:v>
                </c:pt>
                <c:pt idx="4">
                  <c:v>36.65</c:v>
                </c:pt>
                <c:pt idx="5">
                  <c:v>26.6</c:v>
                </c:pt>
                <c:pt idx="6">
                  <c:v>17.8</c:v>
                </c:pt>
                <c:pt idx="7">
                  <c:v>4.7</c:v>
                </c:pt>
                <c:pt idx="8">
                  <c:v>1.65</c:v>
                </c:pt>
                <c:pt idx="9">
                  <c:v>3.9</c:v>
                </c:pt>
                <c:pt idx="10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2E-45B0-8CB5-8EB7CDA298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62394624"/>
        <c:axId val="262396160"/>
      </c:barChart>
      <c:catAx>
        <c:axId val="26239462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62396160"/>
        <c:crosses val="autoZero"/>
        <c:auto val="1"/>
        <c:lblAlgn val="ctr"/>
        <c:lblOffset val="100"/>
        <c:noMultiLvlLbl val="0"/>
      </c:catAx>
      <c:valAx>
        <c:axId val="262396160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one"/>
        <c:crossAx val="2623946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577968464007255"/>
          <c:y val="0.46323136802297227"/>
          <c:w val="0.10391407160920692"/>
          <c:h val="0.17608125479817249"/>
        </c:manualLayout>
      </c:layout>
      <c:overlay val="0"/>
      <c:txPr>
        <a:bodyPr/>
        <a:lstStyle/>
        <a:p>
          <a:pPr>
            <a:defRPr sz="1400"/>
          </a:pPr>
          <a:endParaRPr lang="uk-UA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9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22"/>
          <c:y val="8.0675510695884758E-2"/>
          <c:w val="0.40802031686889534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3EF97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FB094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Pt>
            <c:idx val="5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B-E3B6-478F-A5D7-9A1434D2C56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Дуже хороший</c:v>
                </c:pt>
                <c:pt idx="1">
                  <c:v>Хороший</c:v>
                </c:pt>
                <c:pt idx="2">
                  <c:v>Задовільний</c:v>
                </c:pt>
                <c:pt idx="3">
                  <c:v>Поганий</c:v>
                </c:pt>
                <c:pt idx="4">
                  <c:v>Дуже поганий</c:v>
                </c:pt>
                <c:pt idx="5">
                  <c:v>Важко відповісти</c:v>
                </c:pt>
              </c:strCache>
            </c:strRef>
          </c:cat>
          <c:val>
            <c:numRef>
              <c:f>Лист1!$B$2:$B$7</c:f>
              <c:numCache>
                <c:formatCode>0</c:formatCode>
                <c:ptCount val="6"/>
                <c:pt idx="0">
                  <c:v>11.15</c:v>
                </c:pt>
                <c:pt idx="1">
                  <c:v>33.049999999999997</c:v>
                </c:pt>
                <c:pt idx="2">
                  <c:v>43.65</c:v>
                </c:pt>
                <c:pt idx="3">
                  <c:v>9.1</c:v>
                </c:pt>
                <c:pt idx="4">
                  <c:v>2.25</c:v>
                </c:pt>
                <c:pt idx="5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2888965581669704"/>
          <c:y val="0.66451726617128948"/>
          <c:w val="0.44612823702084076"/>
          <c:h val="0.32030674614476157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9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58"/>
          <c:h val="0.9407008146808822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Схід</c:v>
                </c:pt>
                <c:pt idx="3">
                  <c:v>Південь</c:v>
                </c:pt>
                <c:pt idx="4">
                  <c:v>Північ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12.0610687022901</c:v>
                </c:pt>
                <c:pt idx="1">
                  <c:v>13.1205673758865</c:v>
                </c:pt>
                <c:pt idx="2">
                  <c:v>10.6382978723404</c:v>
                </c:pt>
                <c:pt idx="3">
                  <c:v>11.637931034482801</c:v>
                </c:pt>
                <c:pt idx="4">
                  <c:v>8.7912087912087902</c:v>
                </c:pt>
                <c:pt idx="6">
                  <c:v>10.384068278805101</c:v>
                </c:pt>
                <c:pt idx="7">
                  <c:v>13.1147540983607</c:v>
                </c:pt>
                <c:pt idx="8">
                  <c:v>10.1892285298399</c:v>
                </c:pt>
                <c:pt idx="10">
                  <c:v>15.909090909090899</c:v>
                </c:pt>
                <c:pt idx="11">
                  <c:v>12.1107266435986</c:v>
                </c:pt>
                <c:pt idx="12">
                  <c:v>9.6059113300492598</c:v>
                </c:pt>
                <c:pt idx="13">
                  <c:v>7.9126875852660303</c:v>
                </c:pt>
                <c:pt idx="15">
                  <c:v>15.5511811023622</c:v>
                </c:pt>
                <c:pt idx="16">
                  <c:v>6.6056910569105698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Схід</c:v>
                </c:pt>
                <c:pt idx="3">
                  <c:v>Південь</c:v>
                </c:pt>
                <c:pt idx="4">
                  <c:v>Північ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37.404580152671798</c:v>
                </c:pt>
                <c:pt idx="1">
                  <c:v>34.751773049645401</c:v>
                </c:pt>
                <c:pt idx="2">
                  <c:v>31.3829787234043</c:v>
                </c:pt>
                <c:pt idx="3">
                  <c:v>28.017241379310299</c:v>
                </c:pt>
                <c:pt idx="4">
                  <c:v>29.6703296703297</c:v>
                </c:pt>
                <c:pt idx="6">
                  <c:v>38.2645803698435</c:v>
                </c:pt>
                <c:pt idx="7">
                  <c:v>35.245901639344297</c:v>
                </c:pt>
                <c:pt idx="8">
                  <c:v>25.764192139738</c:v>
                </c:pt>
                <c:pt idx="10">
                  <c:v>41.083916083916101</c:v>
                </c:pt>
                <c:pt idx="11">
                  <c:v>28.719723183391</c:v>
                </c:pt>
                <c:pt idx="12">
                  <c:v>34.236453201970399</c:v>
                </c:pt>
                <c:pt idx="13">
                  <c:v>27.830832196452899</c:v>
                </c:pt>
                <c:pt idx="15">
                  <c:v>34.940944881889799</c:v>
                </c:pt>
                <c:pt idx="16">
                  <c:v>31.097560975609799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Column12</c:v>
                </c:pt>
              </c:strCache>
            </c:strRef>
          </c:tx>
          <c:spPr>
            <a:solidFill>
              <a:srgbClr val="F3EF97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Схід</c:v>
                </c:pt>
                <c:pt idx="3">
                  <c:v>Південь</c:v>
                </c:pt>
                <c:pt idx="4">
                  <c:v>Північ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42.748091603053403</c:v>
                </c:pt>
                <c:pt idx="1">
                  <c:v>41.489361702127702</c:v>
                </c:pt>
                <c:pt idx="2">
                  <c:v>44.680851063829799</c:v>
                </c:pt>
                <c:pt idx="3">
                  <c:v>43.965517241379303</c:v>
                </c:pt>
                <c:pt idx="4">
                  <c:v>45.274725274725299</c:v>
                </c:pt>
                <c:pt idx="6">
                  <c:v>41.678520625889</c:v>
                </c:pt>
                <c:pt idx="7">
                  <c:v>40.819672131147499</c:v>
                </c:pt>
                <c:pt idx="8">
                  <c:v>48.1804949053857</c:v>
                </c:pt>
                <c:pt idx="10">
                  <c:v>33.916083916083899</c:v>
                </c:pt>
                <c:pt idx="11">
                  <c:v>46.7128027681661</c:v>
                </c:pt>
                <c:pt idx="12">
                  <c:v>41.625615763546797</c:v>
                </c:pt>
                <c:pt idx="13">
                  <c:v>51.159618008185497</c:v>
                </c:pt>
                <c:pt idx="15">
                  <c:v>38.090551181102398</c:v>
                </c:pt>
                <c:pt idx="16">
                  <c:v>49.390243902439003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Схід</c:v>
                </c:pt>
                <c:pt idx="3">
                  <c:v>Південь</c:v>
                </c:pt>
                <c:pt idx="4">
                  <c:v>Північ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0">
                  <c:v>0.91603053435114501</c:v>
                </c:pt>
                <c:pt idx="1">
                  <c:v>0.70921985815602795</c:v>
                </c:pt>
                <c:pt idx="2">
                  <c:v>0.53191489361702105</c:v>
                </c:pt>
                <c:pt idx="3">
                  <c:v>0.86206896551724099</c:v>
                </c:pt>
                <c:pt idx="4">
                  <c:v>0.879120879120879</c:v>
                </c:pt>
                <c:pt idx="6">
                  <c:v>0.71123755334281602</c:v>
                </c:pt>
                <c:pt idx="7">
                  <c:v>0.81967213114754101</c:v>
                </c:pt>
                <c:pt idx="8">
                  <c:v>0.87336244541484698</c:v>
                </c:pt>
                <c:pt idx="10">
                  <c:v>0.87412587412587395</c:v>
                </c:pt>
                <c:pt idx="11">
                  <c:v>0.69204152249134998</c:v>
                </c:pt>
                <c:pt idx="12">
                  <c:v>0.73891625615763501</c:v>
                </c:pt>
                <c:pt idx="13">
                  <c:v>0.81855388813096897</c:v>
                </c:pt>
                <c:pt idx="15">
                  <c:v>1.47637795275591</c:v>
                </c:pt>
                <c:pt idx="16">
                  <c:v>0.101626016260163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Схід</c:v>
                </c:pt>
                <c:pt idx="3">
                  <c:v>Південь</c:v>
                </c:pt>
                <c:pt idx="4">
                  <c:v>Північ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Лист1!$F$2:$F$18</c:f>
              <c:numCache>
                <c:formatCode>0</c:formatCode>
                <c:ptCount val="17"/>
                <c:pt idx="0">
                  <c:v>5.4961832061068696</c:v>
                </c:pt>
                <c:pt idx="1">
                  <c:v>9.2198581560283692</c:v>
                </c:pt>
                <c:pt idx="2">
                  <c:v>9.5744680851063801</c:v>
                </c:pt>
                <c:pt idx="3">
                  <c:v>12.9310344827586</c:v>
                </c:pt>
                <c:pt idx="4">
                  <c:v>11.868131868131901</c:v>
                </c:pt>
                <c:pt idx="6">
                  <c:v>7.3968705547652904</c:v>
                </c:pt>
                <c:pt idx="7">
                  <c:v>7.7049180327868898</c:v>
                </c:pt>
                <c:pt idx="8">
                  <c:v>12.0815138282387</c:v>
                </c:pt>
                <c:pt idx="10">
                  <c:v>6.8181818181818201</c:v>
                </c:pt>
                <c:pt idx="11">
                  <c:v>8.9965397923875408</c:v>
                </c:pt>
                <c:pt idx="12">
                  <c:v>10.5911330049261</c:v>
                </c:pt>
                <c:pt idx="13">
                  <c:v>10.0954979536153</c:v>
                </c:pt>
                <c:pt idx="15">
                  <c:v>7.6771653543307101</c:v>
                </c:pt>
                <c:pt idx="16">
                  <c:v>10.569105691056899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Схід</c:v>
                </c:pt>
                <c:pt idx="3">
                  <c:v>Південь</c:v>
                </c:pt>
                <c:pt idx="4">
                  <c:v>Північ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Лист1!$G$2:$G$18</c:f>
              <c:numCache>
                <c:formatCode>0</c:formatCode>
                <c:ptCount val="17"/>
                <c:pt idx="0">
                  <c:v>1.3740458015267201</c:v>
                </c:pt>
                <c:pt idx="1">
                  <c:v>0.70921985815602795</c:v>
                </c:pt>
                <c:pt idx="2">
                  <c:v>3.1914893617021298</c:v>
                </c:pt>
                <c:pt idx="3">
                  <c:v>2.5862068965517202</c:v>
                </c:pt>
                <c:pt idx="4">
                  <c:v>3.51648351648352</c:v>
                </c:pt>
                <c:pt idx="6">
                  <c:v>1.5647226173541999</c:v>
                </c:pt>
                <c:pt idx="7">
                  <c:v>2.2950819672131102</c:v>
                </c:pt>
                <c:pt idx="8">
                  <c:v>2.9112081513828199</c:v>
                </c:pt>
                <c:pt idx="10">
                  <c:v>1.3986013986014001</c:v>
                </c:pt>
                <c:pt idx="11">
                  <c:v>2.7681660899653999</c:v>
                </c:pt>
                <c:pt idx="12">
                  <c:v>3.20197044334975</c:v>
                </c:pt>
                <c:pt idx="13">
                  <c:v>2.1828103683492501</c:v>
                </c:pt>
                <c:pt idx="15">
                  <c:v>2.26377952755906</c:v>
                </c:pt>
                <c:pt idx="16">
                  <c:v>2.23577235772358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18-4236-BFDD-A425C2F896F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262136960"/>
        <c:axId val="262138496"/>
      </c:barChart>
      <c:catAx>
        <c:axId val="26213696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262138496"/>
        <c:crosses val="autoZero"/>
        <c:auto val="1"/>
        <c:lblAlgn val="ctr"/>
        <c:lblOffset val="100"/>
        <c:noMultiLvlLbl val="0"/>
      </c:catAx>
      <c:valAx>
        <c:axId val="262138496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62136960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9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550365872343212E-2"/>
          <c:y val="2.9445644090905224E-2"/>
          <c:w val="0.61399000068470266"/>
          <c:h val="0.8645282821662625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Дуже хороший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10.65</c:v>
                </c:pt>
                <c:pt idx="1">
                  <c:v>11.15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EE-4C05-BA3F-57E749529C3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Хороший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39.5</c:v>
                </c:pt>
                <c:pt idx="1">
                  <c:v>33.049999999999997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EE-4C05-BA3F-57E749529C3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Задовільний</c:v>
                </c:pt>
              </c:strCache>
            </c:strRef>
          </c:tx>
          <c:spPr>
            <a:solidFill>
              <a:srgbClr val="F3EF97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40.35</c:v>
                </c:pt>
                <c:pt idx="1">
                  <c:v>43.65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EE-4C05-BA3F-57E749529C3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0.55000000000000004</c:v>
                </c:pt>
                <c:pt idx="1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89-4A10-A235-F02D271C6048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Поганий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7.4</c:v>
                </c:pt>
                <c:pt idx="1">
                  <c:v>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59-4E7A-B11F-A84F8398C6B0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Дуже поганий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uk-UA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Лист1!$G$2:$G$3</c:f>
              <c:numCache>
                <c:formatCode>0</c:formatCode>
                <c:ptCount val="2"/>
                <c:pt idx="0">
                  <c:v>1.55</c:v>
                </c:pt>
                <c:pt idx="1">
                  <c:v>2.25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59-4E7A-B11F-A84F8398C6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63533696"/>
        <c:axId val="263535232"/>
      </c:barChart>
      <c:catAx>
        <c:axId val="2635336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 algn="ctr">
              <a:defRPr lang="uk-UA" sz="1500" b="0" i="0" u="none" strike="noStrike" kern="1200" baseline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defRPr>
            </a:pPr>
            <a:endParaRPr lang="uk-UA"/>
          </a:p>
        </c:txPr>
        <c:crossAx val="263535232"/>
        <c:crosses val="autoZero"/>
        <c:auto val="1"/>
        <c:lblAlgn val="ctr"/>
        <c:lblOffset val="100"/>
        <c:noMultiLvlLbl val="0"/>
      </c:catAx>
      <c:valAx>
        <c:axId val="26353523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635336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285284059572229"/>
          <c:y val="0.26671382775262975"/>
          <c:w val="0.21542246918783428"/>
          <c:h val="0.31252864655881335"/>
        </c:manualLayout>
      </c:layout>
      <c:overlay val="0"/>
      <c:txPr>
        <a:bodyPr/>
        <a:lstStyle/>
        <a:p>
          <a:pPr>
            <a:defRPr sz="16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9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23"/>
          <c:y val="0.12190201014186522"/>
          <c:w val="0.46204486146116036"/>
          <c:h val="0.830976863418403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11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0-B21C-43E7-B9AE-941F8B25436D}"/>
              </c:ext>
            </c:extLst>
          </c:dPt>
          <c:dPt>
            <c:idx val="12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3-EE3D-4205-A35D-3B97E505783E}"/>
              </c:ext>
            </c:extLst>
          </c:dPt>
          <c:dPt>
            <c:idx val="13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5-EE3D-4205-A35D-3B97E505783E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B08B-4C1F-9442-706CF960AE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0">
                  <c:v>Підтримка родини та друзів</c:v>
                </c:pt>
                <c:pt idx="1">
                  <c:v>Фізична активність, спорт</c:v>
                </c:pt>
                <c:pt idx="2">
                  <c:v>Сон і відпочинок</c:v>
                </c:pt>
                <c:pt idx="3">
                  <c:v>Прослуховування музики, перегляд фільмів, серіалів</c:v>
                </c:pt>
                <c:pt idx="4">
                  <c:v>Хобі, заняття творчістю</c:v>
                </c:pt>
                <c:pt idx="5">
                  <c:v>Робота або навчання</c:v>
                </c:pt>
                <c:pt idx="6">
                  <c:v>Домашні тварини</c:v>
                </c:pt>
                <c:pt idx="7">
                  <c:v>Спілкування в соціальних мережах</c:v>
                </c:pt>
                <c:pt idx="8">
                  <c:v>Психологічна підтримка</c:v>
                </c:pt>
                <c:pt idx="9">
                  <c:v>Медитація, духовні практики</c:v>
                </c:pt>
                <c:pt idx="10">
                  <c:v>Волонтерство</c:v>
                </c:pt>
                <c:pt idx="11">
                  <c:v>Інше</c:v>
                </c:pt>
                <c:pt idx="12">
                  <c:v>Нічого не допомагає</c:v>
                </c:pt>
                <c:pt idx="13">
                  <c:v>Важко відповісти</c:v>
                </c:pt>
              </c:strCache>
            </c:strRef>
          </c:cat>
          <c:val>
            <c:numRef>
              <c:f>Лист1!$B$2:$B$15</c:f>
              <c:numCache>
                <c:formatCode>0</c:formatCode>
                <c:ptCount val="14"/>
                <c:pt idx="0">
                  <c:v>51.9</c:v>
                </c:pt>
                <c:pt idx="1">
                  <c:v>30.4</c:v>
                </c:pt>
                <c:pt idx="2">
                  <c:v>26.75</c:v>
                </c:pt>
                <c:pt idx="3">
                  <c:v>26.2</c:v>
                </c:pt>
                <c:pt idx="4">
                  <c:v>22.95</c:v>
                </c:pt>
                <c:pt idx="5">
                  <c:v>20.3</c:v>
                </c:pt>
                <c:pt idx="6">
                  <c:v>14.1</c:v>
                </c:pt>
                <c:pt idx="7">
                  <c:v>6.95</c:v>
                </c:pt>
                <c:pt idx="8">
                  <c:v>5.2</c:v>
                </c:pt>
                <c:pt idx="9">
                  <c:v>3.6</c:v>
                </c:pt>
                <c:pt idx="10">
                  <c:v>2.5499999999999998</c:v>
                </c:pt>
                <c:pt idx="11">
                  <c:v>2.85</c:v>
                </c:pt>
                <c:pt idx="12">
                  <c:v>1.45</c:v>
                </c:pt>
                <c:pt idx="13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08'25</c:v>
                </c:pt>
              </c:strCache>
            </c:strRef>
          </c:tx>
          <c:spPr>
            <a:solidFill>
              <a:srgbClr val="BFDCF9"/>
            </a:solidFill>
          </c:spPr>
          <c:invertIfNegative val="0"/>
          <c:dPt>
            <c:idx val="11"/>
            <c:invertIfNegative val="0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1-B21C-43E7-B9AE-941F8B25436D}"/>
              </c:ext>
            </c:extLst>
          </c:dPt>
          <c:dPt>
            <c:idx val="12"/>
            <c:invertIfNegative val="0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2-B21C-43E7-B9AE-941F8B25436D}"/>
              </c:ext>
            </c:extLst>
          </c:dPt>
          <c:dPt>
            <c:idx val="13"/>
            <c:invertIfNegative val="0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3-B21C-43E7-B9AE-941F8B25436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tx1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Лист1!$A$2:$A$15</c:f>
              <c:strCache>
                <c:ptCount val="14"/>
                <c:pt idx="0">
                  <c:v>Підтримка родини та друзів</c:v>
                </c:pt>
                <c:pt idx="1">
                  <c:v>Фізична активність, спорт</c:v>
                </c:pt>
                <c:pt idx="2">
                  <c:v>Сон і відпочинок</c:v>
                </c:pt>
                <c:pt idx="3">
                  <c:v>Прослуховування музики, перегляд фільмів, серіалів</c:v>
                </c:pt>
                <c:pt idx="4">
                  <c:v>Хобі, заняття творчістю</c:v>
                </c:pt>
                <c:pt idx="5">
                  <c:v>Робота або навчання</c:v>
                </c:pt>
                <c:pt idx="6">
                  <c:v>Домашні тварини</c:v>
                </c:pt>
                <c:pt idx="7">
                  <c:v>Спілкування в соціальних мережах</c:v>
                </c:pt>
                <c:pt idx="8">
                  <c:v>Психологічна підтримка</c:v>
                </c:pt>
                <c:pt idx="9">
                  <c:v>Медитація, духовні практики</c:v>
                </c:pt>
                <c:pt idx="10">
                  <c:v>Волонтерство</c:v>
                </c:pt>
                <c:pt idx="11">
                  <c:v>Інше</c:v>
                </c:pt>
                <c:pt idx="12">
                  <c:v>Нічого не допомагає</c:v>
                </c:pt>
                <c:pt idx="13">
                  <c:v>Важко відповісти</c:v>
                </c:pt>
              </c:strCache>
            </c:strRef>
          </c:cat>
          <c:val>
            <c:numRef>
              <c:f>Лист1!$C$2:$C$15</c:f>
              <c:numCache>
                <c:formatCode>0</c:formatCode>
                <c:ptCount val="14"/>
                <c:pt idx="0">
                  <c:v>56</c:v>
                </c:pt>
                <c:pt idx="1">
                  <c:v>33.25</c:v>
                </c:pt>
                <c:pt idx="2">
                  <c:v>25.25</c:v>
                </c:pt>
                <c:pt idx="3">
                  <c:v>28.85</c:v>
                </c:pt>
                <c:pt idx="4">
                  <c:v>25.25</c:v>
                </c:pt>
                <c:pt idx="5">
                  <c:v>21.35</c:v>
                </c:pt>
                <c:pt idx="6">
                  <c:v>16.399999999999999</c:v>
                </c:pt>
                <c:pt idx="7">
                  <c:v>6.55</c:v>
                </c:pt>
                <c:pt idx="8">
                  <c:v>6.05</c:v>
                </c:pt>
                <c:pt idx="9">
                  <c:v>3.5</c:v>
                </c:pt>
                <c:pt idx="10">
                  <c:v>3.45</c:v>
                </c:pt>
                <c:pt idx="11">
                  <c:v>2.4500000000000002</c:v>
                </c:pt>
                <c:pt idx="12">
                  <c:v>0.6</c:v>
                </c:pt>
                <c:pt idx="13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2E-45B0-8CB5-8EB7CDA298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63680000"/>
        <c:axId val="263681536"/>
      </c:barChart>
      <c:catAx>
        <c:axId val="26368000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63681536"/>
        <c:crosses val="autoZero"/>
        <c:auto val="1"/>
        <c:lblAlgn val="ctr"/>
        <c:lblOffset val="100"/>
        <c:noMultiLvlLbl val="0"/>
      </c:catAx>
      <c:valAx>
        <c:axId val="263681536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one"/>
        <c:crossAx val="2636800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872497856203582"/>
          <c:y val="0.46323136802297227"/>
          <c:w val="0.20878095217305265"/>
          <c:h val="9.5730856467649353E-2"/>
        </c:manualLayout>
      </c:layout>
      <c:overlay val="0"/>
      <c:txPr>
        <a:bodyPr/>
        <a:lstStyle/>
        <a:p>
          <a:pPr>
            <a:defRPr sz="1400"/>
          </a:pPr>
          <a:endParaRPr lang="uk-UA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9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23"/>
          <c:y val="0.12190201014186522"/>
          <c:w val="0.46204486146116036"/>
          <c:h val="0.830976863418403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67C0-4E8A-BF51-802A9797CB98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16C-4BE5-84C8-A5EEEED18654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D0EB-4F47-A098-FC2A27EA78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Проблеми із житлом</c:v>
                </c:pt>
                <c:pt idx="1">
                  <c:v>Матеріальні труднощі</c:v>
                </c:pt>
                <c:pt idx="2">
                  <c:v>Проблеми із працевлаштуванням</c:v>
                </c:pt>
                <c:pt idx="3">
                  <c:v>Труднощі з адаптацією, психологічний дискомфорт</c:v>
                </c:pt>
                <c:pt idx="4">
                  <c:v>Проблеми з оформленням документів, соціальних виплат</c:v>
                </c:pt>
                <c:pt idx="5">
                  <c:v>Доступ до медичних послуг</c:v>
                </c:pt>
                <c:pt idx="6">
                  <c:v>Упереджене ставлення з боку місцевих жителів</c:v>
                </c:pt>
                <c:pt idx="7">
                  <c:v>Доступ до освіти</c:v>
                </c:pt>
                <c:pt idx="8">
                  <c:v>Проблеми з організацією навчання, дозвілля дітей</c:v>
                </c:pt>
                <c:pt idx="9">
                  <c:v>Нестача інформації про доступні послуги та допомогу*</c:v>
                </c:pt>
                <c:pt idx="10">
                  <c:v>Інше</c:v>
                </c:pt>
                <c:pt idx="11">
                  <c:v>Важко відповісти</c:v>
                </c:pt>
              </c:strCache>
            </c:strRef>
          </c:cat>
          <c:val>
            <c:numRef>
              <c:f>Лист1!$B$2:$B$13</c:f>
              <c:numCache>
                <c:formatCode>0</c:formatCode>
                <c:ptCount val="12"/>
                <c:pt idx="0">
                  <c:v>54.8</c:v>
                </c:pt>
                <c:pt idx="1">
                  <c:v>48.3</c:v>
                </c:pt>
                <c:pt idx="2">
                  <c:v>25.7</c:v>
                </c:pt>
                <c:pt idx="3">
                  <c:v>20.8</c:v>
                </c:pt>
                <c:pt idx="4">
                  <c:v>19.5</c:v>
                </c:pt>
                <c:pt idx="5">
                  <c:v>10.199999999999999</c:v>
                </c:pt>
                <c:pt idx="6">
                  <c:v>8.4499999999999993</c:v>
                </c:pt>
                <c:pt idx="7">
                  <c:v>7.95</c:v>
                </c:pt>
                <c:pt idx="8">
                  <c:v>6.65</c:v>
                </c:pt>
                <c:pt idx="9">
                  <c:v>5.9</c:v>
                </c:pt>
                <c:pt idx="10">
                  <c:v>1.85</c:v>
                </c:pt>
                <c:pt idx="11">
                  <c:v>9.9499999999999993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08'25</c:v>
                </c:pt>
              </c:strCache>
            </c:strRef>
          </c:tx>
          <c:spPr>
            <a:solidFill>
              <a:srgbClr val="BFDCF9"/>
            </a:solidFill>
          </c:spPr>
          <c:invertIfNegative val="0"/>
          <c:dPt>
            <c:idx val="9"/>
            <c:invertIfNegative val="0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2-67C0-4E8A-BF51-802A9797CB98}"/>
              </c:ext>
            </c:extLst>
          </c:dPt>
          <c:dPt>
            <c:idx val="10"/>
            <c:invertIfNegative val="0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1-916C-4BE5-84C8-A5EEEED1865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tx1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Лист1!$A$2:$A$13</c:f>
              <c:strCache>
                <c:ptCount val="12"/>
                <c:pt idx="0">
                  <c:v>Проблеми із житлом</c:v>
                </c:pt>
                <c:pt idx="1">
                  <c:v>Матеріальні труднощі</c:v>
                </c:pt>
                <c:pt idx="2">
                  <c:v>Проблеми із працевлаштуванням</c:v>
                </c:pt>
                <c:pt idx="3">
                  <c:v>Труднощі з адаптацією, психологічний дискомфорт</c:v>
                </c:pt>
                <c:pt idx="4">
                  <c:v>Проблеми з оформленням документів, соціальних виплат</c:v>
                </c:pt>
                <c:pt idx="5">
                  <c:v>Доступ до медичних послуг</c:v>
                </c:pt>
                <c:pt idx="6">
                  <c:v>Упереджене ставлення з боку місцевих жителів</c:v>
                </c:pt>
                <c:pt idx="7">
                  <c:v>Доступ до освіти</c:v>
                </c:pt>
                <c:pt idx="8">
                  <c:v>Проблеми з організацією навчання, дозвілля дітей</c:v>
                </c:pt>
                <c:pt idx="9">
                  <c:v>Нестача інформації про доступні послуги та допомогу*</c:v>
                </c:pt>
                <c:pt idx="10">
                  <c:v>Інше</c:v>
                </c:pt>
                <c:pt idx="11">
                  <c:v>Важко відповісти</c:v>
                </c:pt>
              </c:strCache>
            </c:strRef>
          </c:cat>
          <c:val>
            <c:numRef>
              <c:f>Лист1!$C$2:$C$13</c:f>
              <c:numCache>
                <c:formatCode>0</c:formatCode>
                <c:ptCount val="12"/>
                <c:pt idx="0">
                  <c:v>62.819089900111003</c:v>
                </c:pt>
                <c:pt idx="1">
                  <c:v>50.721420643729203</c:v>
                </c:pt>
                <c:pt idx="2">
                  <c:v>30.854605993340702</c:v>
                </c:pt>
                <c:pt idx="3">
                  <c:v>27.524972253052201</c:v>
                </c:pt>
                <c:pt idx="4">
                  <c:v>24.639289678135398</c:v>
                </c:pt>
                <c:pt idx="5">
                  <c:v>9.9889012208656993</c:v>
                </c:pt>
                <c:pt idx="6">
                  <c:v>12.097669256381799</c:v>
                </c:pt>
                <c:pt idx="7">
                  <c:v>7.2142064372919004</c:v>
                </c:pt>
                <c:pt idx="8">
                  <c:v>6.6592674805771397</c:v>
                </c:pt>
                <c:pt idx="10">
                  <c:v>1.55382907880133</c:v>
                </c:pt>
                <c:pt idx="11">
                  <c:v>4.8834628190898997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2E-45B0-8CB5-8EB7CDA298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64597888"/>
        <c:axId val="264599424"/>
      </c:barChart>
      <c:catAx>
        <c:axId val="26459788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64599424"/>
        <c:crosses val="autoZero"/>
        <c:auto val="1"/>
        <c:lblAlgn val="ctr"/>
        <c:lblOffset val="100"/>
        <c:noMultiLvlLbl val="0"/>
      </c:catAx>
      <c:valAx>
        <c:axId val="264599424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one"/>
        <c:crossAx val="2645978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95732765513992"/>
          <c:y val="0.46323136802297227"/>
          <c:w val="0.1979326541836893"/>
          <c:h val="9.5730856467649353E-2"/>
        </c:manualLayout>
      </c:layout>
      <c:overlay val="0"/>
      <c:txPr>
        <a:bodyPr/>
        <a:lstStyle/>
        <a:p>
          <a:pPr>
            <a:defRPr sz="1400"/>
          </a:pPr>
          <a:endParaRPr lang="uk-UA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9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23"/>
          <c:y val="0.12190201014186522"/>
          <c:w val="0.46204486146116036"/>
          <c:h val="0.830976863418403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10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0-916C-4BE5-84C8-A5EEEED18654}"/>
              </c:ext>
            </c:extLst>
          </c:dPt>
          <c:dPt>
            <c:idx val="11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0-B21C-43E7-B9AE-941F8B25436D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AD6B-4083-9952-BFA42CF15D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Мовний бар'єр</c:v>
                </c:pt>
                <c:pt idx="1">
                  <c:v>Проблеми із житлом</c:v>
                </c:pt>
                <c:pt idx="2">
                  <c:v>Матеріальні труднощі</c:v>
                </c:pt>
                <c:pt idx="3">
                  <c:v>Труднощі з адаптацією, психологічний дискомфорт</c:v>
                </c:pt>
                <c:pt idx="4">
                  <c:v>Доступ до медичних послуг</c:v>
                </c:pt>
                <c:pt idx="5">
                  <c:v>Проблеми із працевлаштуванням</c:v>
                </c:pt>
                <c:pt idx="6">
                  <c:v>Проблеми з оформленням документів, соціальних виплат</c:v>
                </c:pt>
                <c:pt idx="7">
                  <c:v>Упереджене ставлення з боку місцевих жителів</c:v>
                </c:pt>
                <c:pt idx="8">
                  <c:v>Доступ до освіти</c:v>
                </c:pt>
                <c:pt idx="9">
                  <c:v>Проблеми з організацією навчання, дозвілля дітей</c:v>
                </c:pt>
                <c:pt idx="10">
                  <c:v>Інше</c:v>
                </c:pt>
                <c:pt idx="11">
                  <c:v>Важко відповісти</c:v>
                </c:pt>
              </c:strCache>
            </c:strRef>
          </c:cat>
          <c:val>
            <c:numRef>
              <c:f>Лист1!$B$2:$B$13</c:f>
              <c:numCache>
                <c:formatCode>0</c:formatCode>
                <c:ptCount val="12"/>
                <c:pt idx="0">
                  <c:v>57.35</c:v>
                </c:pt>
                <c:pt idx="1">
                  <c:v>27.2</c:v>
                </c:pt>
                <c:pt idx="2">
                  <c:v>24.95</c:v>
                </c:pt>
                <c:pt idx="3">
                  <c:v>21.35</c:v>
                </c:pt>
                <c:pt idx="4">
                  <c:v>20.65</c:v>
                </c:pt>
                <c:pt idx="5">
                  <c:v>17.55</c:v>
                </c:pt>
                <c:pt idx="6">
                  <c:v>14</c:v>
                </c:pt>
                <c:pt idx="7">
                  <c:v>13.4</c:v>
                </c:pt>
                <c:pt idx="8">
                  <c:v>8.5</c:v>
                </c:pt>
                <c:pt idx="9">
                  <c:v>4.75</c:v>
                </c:pt>
                <c:pt idx="10">
                  <c:v>2</c:v>
                </c:pt>
                <c:pt idx="11">
                  <c:v>12.25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08'25</c:v>
                </c:pt>
              </c:strCache>
            </c:strRef>
          </c:tx>
          <c:spPr>
            <a:solidFill>
              <a:srgbClr val="BFDCF9"/>
            </a:solidFill>
          </c:spPr>
          <c:invertIfNegative val="0"/>
          <c:dPt>
            <c:idx val="10"/>
            <c:invertIfNegative val="0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1-916C-4BE5-84C8-A5EEEED18654}"/>
              </c:ext>
            </c:extLst>
          </c:dPt>
          <c:dPt>
            <c:idx val="11"/>
            <c:invertIfNegative val="0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1-B21C-43E7-B9AE-941F8B25436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tx1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Лист1!$A$2:$A$13</c:f>
              <c:strCache>
                <c:ptCount val="12"/>
                <c:pt idx="0">
                  <c:v>Мовний бар'єр</c:v>
                </c:pt>
                <c:pt idx="1">
                  <c:v>Проблеми із житлом</c:v>
                </c:pt>
                <c:pt idx="2">
                  <c:v>Матеріальні труднощі</c:v>
                </c:pt>
                <c:pt idx="3">
                  <c:v>Труднощі з адаптацією, психологічний дискомфорт</c:v>
                </c:pt>
                <c:pt idx="4">
                  <c:v>Доступ до медичних послуг</c:v>
                </c:pt>
                <c:pt idx="5">
                  <c:v>Проблеми із працевлаштуванням</c:v>
                </c:pt>
                <c:pt idx="6">
                  <c:v>Проблеми з оформленням документів, соціальних виплат</c:v>
                </c:pt>
                <c:pt idx="7">
                  <c:v>Упереджене ставлення з боку місцевих жителів</c:v>
                </c:pt>
                <c:pt idx="8">
                  <c:v>Доступ до освіти</c:v>
                </c:pt>
                <c:pt idx="9">
                  <c:v>Проблеми з організацією навчання, дозвілля дітей</c:v>
                </c:pt>
                <c:pt idx="10">
                  <c:v>Інше</c:v>
                </c:pt>
                <c:pt idx="11">
                  <c:v>Важко відповісти</c:v>
                </c:pt>
              </c:strCache>
            </c:strRef>
          </c:cat>
          <c:val>
            <c:numRef>
              <c:f>Лист1!$C$2:$C$13</c:f>
              <c:numCache>
                <c:formatCode>0</c:formatCode>
                <c:ptCount val="12"/>
                <c:pt idx="0">
                  <c:v>60.792349726776003</c:v>
                </c:pt>
                <c:pt idx="1">
                  <c:v>25.409836065573799</c:v>
                </c:pt>
                <c:pt idx="2">
                  <c:v>26.024590163934398</c:v>
                </c:pt>
                <c:pt idx="3">
                  <c:v>25.1366120218579</c:v>
                </c:pt>
                <c:pt idx="4">
                  <c:v>25.2732240437158</c:v>
                </c:pt>
                <c:pt idx="5">
                  <c:v>19.672131147540998</c:v>
                </c:pt>
                <c:pt idx="6">
                  <c:v>16.6666666666667</c:v>
                </c:pt>
                <c:pt idx="7">
                  <c:v>13.319672131147501</c:v>
                </c:pt>
                <c:pt idx="8">
                  <c:v>8.8797814207650294</c:v>
                </c:pt>
                <c:pt idx="9">
                  <c:v>5.7377049180327901</c:v>
                </c:pt>
                <c:pt idx="10">
                  <c:v>2.1857923497267802</c:v>
                </c:pt>
                <c:pt idx="11">
                  <c:v>6.8989071038251399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2E-45B0-8CB5-8EB7CDA298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64696192"/>
        <c:axId val="264697728"/>
      </c:barChart>
      <c:catAx>
        <c:axId val="26469619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64697728"/>
        <c:crosses val="autoZero"/>
        <c:auto val="1"/>
        <c:lblAlgn val="ctr"/>
        <c:lblOffset val="100"/>
        <c:noMultiLvlLbl val="0"/>
      </c:catAx>
      <c:valAx>
        <c:axId val="264697728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one"/>
        <c:crossAx val="2646961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394892757978083"/>
          <c:y val="0.46323136802297227"/>
          <c:w val="0.11355700315530767"/>
          <c:h val="9.5730856467649353E-2"/>
        </c:manualLayout>
      </c:layout>
      <c:overlay val="0"/>
      <c:txPr>
        <a:bodyPr/>
        <a:lstStyle/>
        <a:p>
          <a:pPr>
            <a:defRPr sz="1400"/>
          </a:pPr>
          <a:endParaRPr lang="uk-UA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9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23"/>
          <c:y val="0.11344407347549439"/>
          <c:w val="0.46204486146116036"/>
          <c:h val="0.8394347301193951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9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2-551F-4F5F-8DA6-CE7666DC201E}"/>
              </c:ext>
            </c:extLst>
          </c:dPt>
          <c:dPt>
            <c:idx val="10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4-551F-4F5F-8DA6-CE7666DC201E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97A7-4C2C-968B-6744AF86AA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Бажання жити в Україні</c:v>
                </c:pt>
                <c:pt idx="1">
                  <c:v>Возз’єднання з родиною або іншими близькими людьми</c:v>
                </c:pt>
                <c:pt idx="2">
                  <c:v>Складнощі з адаптацією до життя за кордоном</c:v>
                </c:pt>
                <c:pt idx="3">
                  <c:v>Наявність житла</c:v>
                </c:pt>
                <c:pt idx="4">
                  <c:v>Навчання</c:v>
                </c:pt>
                <c:pt idx="5">
                  <c:v>Робота або професійні можливості</c:v>
                </c:pt>
                <c:pt idx="6">
                  <c:v>Труднощі з житлом, роботою або легальним статусом за кордоном</c:v>
                </c:pt>
                <c:pt idx="7">
                  <c:v>Необхідність доглядати або підтримувати близьких</c:v>
                </c:pt>
                <c:pt idx="8">
                  <c:v>Завершення програми допомоги або тимчасового перебування за кордоном</c:v>
                </c:pt>
                <c:pt idx="9">
                  <c:v>Інше</c:v>
                </c:pt>
                <c:pt idx="10">
                  <c:v>Важко відповісти</c:v>
                </c:pt>
              </c:strCache>
            </c:strRef>
          </c:cat>
          <c:val>
            <c:numRef>
              <c:f>Лист1!$B$2:$B$12</c:f>
              <c:numCache>
                <c:formatCode>0</c:formatCode>
                <c:ptCount val="11"/>
                <c:pt idx="0">
                  <c:v>51.948051948051898</c:v>
                </c:pt>
                <c:pt idx="1">
                  <c:v>46.7532467532467</c:v>
                </c:pt>
                <c:pt idx="2">
                  <c:v>20.7792207792208</c:v>
                </c:pt>
                <c:pt idx="3">
                  <c:v>19.480519480519501</c:v>
                </c:pt>
                <c:pt idx="4">
                  <c:v>16.883116883116902</c:v>
                </c:pt>
                <c:pt idx="5">
                  <c:v>6.4935064935064899</c:v>
                </c:pt>
                <c:pt idx="6">
                  <c:v>6.4935064935064899</c:v>
                </c:pt>
                <c:pt idx="7">
                  <c:v>6.4935064935064899</c:v>
                </c:pt>
                <c:pt idx="8">
                  <c:v>3.8961038961039001</c:v>
                </c:pt>
                <c:pt idx="9">
                  <c:v>2.5974025974026</c:v>
                </c:pt>
                <c:pt idx="10">
                  <c:v>6.4935064935064899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66040832"/>
        <c:axId val="266042368"/>
      </c:barChart>
      <c:catAx>
        <c:axId val="26604083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66042368"/>
        <c:crosses val="autoZero"/>
        <c:auto val="1"/>
        <c:lblAlgn val="ctr"/>
        <c:lblOffset val="100"/>
        <c:noMultiLvlLbl val="0"/>
      </c:catAx>
      <c:valAx>
        <c:axId val="266042368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one"/>
        <c:crossAx val="26604083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9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22"/>
          <c:y val="8.0675510695884758E-2"/>
          <c:w val="0.40802031686889534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Так</c:v>
                </c:pt>
                <c:pt idx="1">
                  <c:v>Ні</c:v>
                </c:pt>
                <c:pt idx="2">
                  <c:v>Важко відповісти</c:v>
                </c:pt>
              </c:strCache>
            </c:strRef>
          </c:cat>
          <c:val>
            <c:numRef>
              <c:f>Лист1!$B$2:$B$4</c:f>
              <c:numCache>
                <c:formatCode>0</c:formatCode>
                <c:ptCount val="3"/>
                <c:pt idx="0">
                  <c:v>16.7</c:v>
                </c:pt>
                <c:pt idx="1">
                  <c:v>77.8</c:v>
                </c:pt>
                <c:pt idx="2">
                  <c:v>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35439816369688038"/>
          <c:y val="0.67716392257458069"/>
          <c:w val="0.31669758826940175"/>
          <c:h val="0.22672148876040871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9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58"/>
          <c:h val="0.9407008146808822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Схід</c:v>
                </c:pt>
                <c:pt idx="2">
                  <c:v>Південь</c:v>
                </c:pt>
                <c:pt idx="3">
                  <c:v>Північ</c:v>
                </c:pt>
                <c:pt idx="4">
                  <c:v>Захід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20.5673758865248</c:v>
                </c:pt>
                <c:pt idx="1">
                  <c:v>19.680851063829799</c:v>
                </c:pt>
                <c:pt idx="2">
                  <c:v>17.672413793103399</c:v>
                </c:pt>
                <c:pt idx="3">
                  <c:v>17.1428571428571</c:v>
                </c:pt>
                <c:pt idx="4">
                  <c:v>12.671755725190801</c:v>
                </c:pt>
                <c:pt idx="6">
                  <c:v>19.359534206695798</c:v>
                </c:pt>
                <c:pt idx="7">
                  <c:v>14.7540983606557</c:v>
                </c:pt>
                <c:pt idx="8">
                  <c:v>15.789473684210501</c:v>
                </c:pt>
                <c:pt idx="10">
                  <c:v>18.7062937062937</c:v>
                </c:pt>
                <c:pt idx="11">
                  <c:v>16.6089965397924</c:v>
                </c:pt>
                <c:pt idx="12">
                  <c:v>20.197044334975399</c:v>
                </c:pt>
                <c:pt idx="13">
                  <c:v>13.233287858117301</c:v>
                </c:pt>
                <c:pt idx="15">
                  <c:v>20.2755905511811</c:v>
                </c:pt>
                <c:pt idx="16">
                  <c:v>13.0081300813008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rgbClr val="F2F2F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Схід</c:v>
                </c:pt>
                <c:pt idx="2">
                  <c:v>Південь</c:v>
                </c:pt>
                <c:pt idx="3">
                  <c:v>Північ</c:v>
                </c:pt>
                <c:pt idx="4">
                  <c:v>Захід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5.6737588652482298</c:v>
                </c:pt>
                <c:pt idx="1">
                  <c:v>3.4574468085106398</c:v>
                </c:pt>
                <c:pt idx="2">
                  <c:v>4.7413793103448301</c:v>
                </c:pt>
                <c:pt idx="3">
                  <c:v>6.1538461538461497</c:v>
                </c:pt>
                <c:pt idx="4">
                  <c:v>6.4122137404580197</c:v>
                </c:pt>
                <c:pt idx="6">
                  <c:v>4.9490538573508003</c:v>
                </c:pt>
                <c:pt idx="7">
                  <c:v>5.7377049180327901</c:v>
                </c:pt>
                <c:pt idx="8">
                  <c:v>5.8321479374110998</c:v>
                </c:pt>
                <c:pt idx="10">
                  <c:v>6.9930069930069898</c:v>
                </c:pt>
                <c:pt idx="11">
                  <c:v>3.8062283737024201</c:v>
                </c:pt>
                <c:pt idx="12">
                  <c:v>5.9113300492610801</c:v>
                </c:pt>
                <c:pt idx="13">
                  <c:v>4.7748976807639796</c:v>
                </c:pt>
                <c:pt idx="15">
                  <c:v>5.5118110236220499</c:v>
                </c:pt>
                <c:pt idx="16">
                  <c:v>5.48780487804878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Центр</c:v>
                </c:pt>
                <c:pt idx="1">
                  <c:v>Схід</c:v>
                </c:pt>
                <c:pt idx="2">
                  <c:v>Південь</c:v>
                </c:pt>
                <c:pt idx="3">
                  <c:v>Північ</c:v>
                </c:pt>
                <c:pt idx="4">
                  <c:v>Захід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73.758865248226897</c:v>
                </c:pt>
                <c:pt idx="1">
                  <c:v>76.861702127659598</c:v>
                </c:pt>
                <c:pt idx="2">
                  <c:v>77.586206896551701</c:v>
                </c:pt>
                <c:pt idx="3">
                  <c:v>76.703296703296701</c:v>
                </c:pt>
                <c:pt idx="4">
                  <c:v>80.916030534351194</c:v>
                </c:pt>
                <c:pt idx="6">
                  <c:v>75.691411935953397</c:v>
                </c:pt>
                <c:pt idx="7">
                  <c:v>79.508196721311506</c:v>
                </c:pt>
                <c:pt idx="8">
                  <c:v>78.3783783783784</c:v>
                </c:pt>
                <c:pt idx="10">
                  <c:v>74.300699300699307</c:v>
                </c:pt>
                <c:pt idx="11">
                  <c:v>79.584775086505203</c:v>
                </c:pt>
                <c:pt idx="12">
                  <c:v>73.891625615763502</c:v>
                </c:pt>
                <c:pt idx="13">
                  <c:v>81.991814461118693</c:v>
                </c:pt>
                <c:pt idx="15">
                  <c:v>74.212598425196902</c:v>
                </c:pt>
                <c:pt idx="16">
                  <c:v>81.504065040650403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266980736"/>
        <c:axId val="267060352"/>
      </c:barChart>
      <c:catAx>
        <c:axId val="2669807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267060352"/>
        <c:crosses val="autoZero"/>
        <c:auto val="1"/>
        <c:lblAlgn val="ctr"/>
        <c:lblOffset val="100"/>
        <c:noMultiLvlLbl val="0"/>
      </c:catAx>
      <c:valAx>
        <c:axId val="267060352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66980736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10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550365872343212E-2"/>
          <c:y val="2.9445644090905224E-2"/>
          <c:w val="0.61399000068470266"/>
          <c:h val="0.8645282821662625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 formatCode="General">
                  <c:v>26</c:v>
                </c:pt>
                <c:pt idx="1">
                  <c:v>16.7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EE-4C05-BA3F-57E749529C3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ru-RU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 formatCode="General">
                  <c:v>5</c:v>
                </c:pt>
                <c:pt idx="1">
                  <c:v>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EE-4C05-BA3F-57E749529C3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uk-UA" sz="1500" b="0" i="0" u="none" strike="noStrike" kern="1200" baseline="0">
                    <a:solidFill>
                      <a:prstClr val="black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itchFamily="34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08'25</c:v>
                </c:pt>
                <c:pt idx="1">
                  <c:v>09'26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 formatCode="General">
                  <c:v>69</c:v>
                </c:pt>
                <c:pt idx="1">
                  <c:v>77.8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EE-4C05-BA3F-57E749529C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65312896"/>
        <c:axId val="265326976"/>
      </c:barChart>
      <c:catAx>
        <c:axId val="2653128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 algn="ctr">
              <a:defRPr lang="uk-UA" sz="1500" b="0" i="0" u="none" strike="noStrike" kern="1200" baseline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defRPr>
            </a:pPr>
            <a:endParaRPr lang="uk-UA"/>
          </a:p>
        </c:txPr>
        <c:crossAx val="265326976"/>
        <c:crosses val="autoZero"/>
        <c:auto val="1"/>
        <c:lblAlgn val="ctr"/>
        <c:lblOffset val="100"/>
        <c:noMultiLvlLbl val="0"/>
      </c:catAx>
      <c:valAx>
        <c:axId val="26532697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653128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285284059572229"/>
          <c:y val="0.26671382775262975"/>
          <c:w val="0.21542246918783428"/>
          <c:h val="0.31252864655881335"/>
        </c:manualLayout>
      </c:layout>
      <c:overlay val="0"/>
      <c:txPr>
        <a:bodyPr/>
        <a:lstStyle/>
        <a:p>
          <a:pPr>
            <a:defRPr sz="16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itchFamily="34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10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22"/>
          <c:y val="8.0675510695884758E-2"/>
          <c:w val="0.40802031686889534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Так, проходжу зараз</c:v>
                </c:pt>
                <c:pt idx="1">
                  <c:v>Так, раніше, але зараз не служу</c:v>
                </c:pt>
                <c:pt idx="2">
                  <c:v>Ні</c:v>
                </c:pt>
                <c:pt idx="3">
                  <c:v>Важко відповісти</c:v>
                </c:pt>
              </c:strCache>
            </c:strRef>
          </c:cat>
          <c:val>
            <c:numRef>
              <c:f>Лист1!$B$2:$B$5</c:f>
              <c:numCache>
                <c:formatCode>0</c:formatCode>
                <c:ptCount val="4"/>
                <c:pt idx="0">
                  <c:v>6.05</c:v>
                </c:pt>
                <c:pt idx="1">
                  <c:v>6.05</c:v>
                </c:pt>
                <c:pt idx="2">
                  <c:v>87</c:v>
                </c:pt>
                <c:pt idx="3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7399427583613789"/>
          <c:y val="0.66451726617128948"/>
          <c:w val="0.4657389413771193"/>
          <c:h val="0.32030674614476157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10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58"/>
          <c:h val="0.9407008146808822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Лист1!$A$2:$A$20</c:f>
              <c:strCache>
                <c:ptCount val="19"/>
                <c:pt idx="0">
                  <c:v>Захід</c:v>
                </c:pt>
                <c:pt idx="1">
                  <c:v>Північ</c:v>
                </c:pt>
                <c:pt idx="2">
                  <c:v>Центр</c:v>
                </c:pt>
                <c:pt idx="3">
                  <c:v>Південь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Забезпечені</c:v>
                </c:pt>
                <c:pt idx="16">
                  <c:v>Середнього рівня</c:v>
                </c:pt>
                <c:pt idx="17">
                  <c:v>Малозабезпечені</c:v>
                </c:pt>
                <c:pt idx="18">
                  <c:v>Бідні</c:v>
                </c:pt>
              </c:strCache>
            </c:strRef>
          </c:cat>
          <c:val>
            <c:numRef>
              <c:f>Лист1!$B$2:$B$20</c:f>
              <c:numCache>
                <c:formatCode>0</c:formatCode>
                <c:ptCount val="19"/>
                <c:pt idx="0">
                  <c:v>4.7328244274809199</c:v>
                </c:pt>
                <c:pt idx="1">
                  <c:v>5.4945054945054901</c:v>
                </c:pt>
                <c:pt idx="2">
                  <c:v>5.31914893617021</c:v>
                </c:pt>
                <c:pt idx="3">
                  <c:v>8.18965517241379</c:v>
                </c:pt>
                <c:pt idx="4">
                  <c:v>8.2446808510638299</c:v>
                </c:pt>
                <c:pt idx="6">
                  <c:v>5.6768558951965096</c:v>
                </c:pt>
                <c:pt idx="7">
                  <c:v>7.5409836065573801</c:v>
                </c:pt>
                <c:pt idx="8">
                  <c:v>5.1209103840682797</c:v>
                </c:pt>
                <c:pt idx="10">
                  <c:v>9.5497953615279698</c:v>
                </c:pt>
                <c:pt idx="11">
                  <c:v>7.8817733990147802</c:v>
                </c:pt>
                <c:pt idx="12">
                  <c:v>4.8442906574394504</c:v>
                </c:pt>
                <c:pt idx="13">
                  <c:v>0.87412587412587395</c:v>
                </c:pt>
                <c:pt idx="15">
                  <c:v>7</c:v>
                </c:pt>
                <c:pt idx="16">
                  <c:v>5.4989816700610996</c:v>
                </c:pt>
                <c:pt idx="17">
                  <c:v>6.8181818181818201</c:v>
                </c:pt>
                <c:pt idx="18">
                  <c:v>3.0769230769230802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Лист1!$A$2:$A$20</c:f>
              <c:strCache>
                <c:ptCount val="19"/>
                <c:pt idx="0">
                  <c:v>Захід</c:v>
                </c:pt>
                <c:pt idx="1">
                  <c:v>Північ</c:v>
                </c:pt>
                <c:pt idx="2">
                  <c:v>Центр</c:v>
                </c:pt>
                <c:pt idx="3">
                  <c:v>Південь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Забезпечені</c:v>
                </c:pt>
                <c:pt idx="16">
                  <c:v>Середнього рівня</c:v>
                </c:pt>
                <c:pt idx="17">
                  <c:v>Малозабезпечені</c:v>
                </c:pt>
                <c:pt idx="18">
                  <c:v>Бідні</c:v>
                </c:pt>
              </c:strCache>
            </c:strRef>
          </c:cat>
          <c:val>
            <c:numRef>
              <c:f>Лист1!$C$2:$C$20</c:f>
              <c:numCache>
                <c:formatCode>0</c:formatCode>
                <c:ptCount val="19"/>
                <c:pt idx="0">
                  <c:v>7.4809160305343498</c:v>
                </c:pt>
                <c:pt idx="1">
                  <c:v>6.5934065934065904</c:v>
                </c:pt>
                <c:pt idx="2">
                  <c:v>6.3829787234042596</c:v>
                </c:pt>
                <c:pt idx="3">
                  <c:v>3.8793103448275899</c:v>
                </c:pt>
                <c:pt idx="4">
                  <c:v>3.9893617021276602</c:v>
                </c:pt>
                <c:pt idx="6">
                  <c:v>5.38573508005822</c:v>
                </c:pt>
                <c:pt idx="7">
                  <c:v>6.2295081967213104</c:v>
                </c:pt>
                <c:pt idx="8">
                  <c:v>6.5433854907539102</c:v>
                </c:pt>
                <c:pt idx="10">
                  <c:v>10.5047748976808</c:v>
                </c:pt>
                <c:pt idx="11">
                  <c:v>5.6650246305418701</c:v>
                </c:pt>
                <c:pt idx="12">
                  <c:v>5.1903114186851198</c:v>
                </c:pt>
                <c:pt idx="13">
                  <c:v>1.0489510489510501</c:v>
                </c:pt>
                <c:pt idx="15">
                  <c:v>6.3333333333333304</c:v>
                </c:pt>
                <c:pt idx="16">
                  <c:v>5.6008146639511196</c:v>
                </c:pt>
                <c:pt idx="17">
                  <c:v>6.4935064935064899</c:v>
                </c:pt>
                <c:pt idx="18">
                  <c:v>10.7692307692308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Лист1!$A$2:$A$20</c:f>
              <c:strCache>
                <c:ptCount val="19"/>
                <c:pt idx="0">
                  <c:v>Захід</c:v>
                </c:pt>
                <c:pt idx="1">
                  <c:v>Північ</c:v>
                </c:pt>
                <c:pt idx="2">
                  <c:v>Центр</c:v>
                </c:pt>
                <c:pt idx="3">
                  <c:v>Південь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Забезпечені</c:v>
                </c:pt>
                <c:pt idx="16">
                  <c:v>Середнього рівня</c:v>
                </c:pt>
                <c:pt idx="17">
                  <c:v>Малозабезпечені</c:v>
                </c:pt>
                <c:pt idx="18">
                  <c:v>Бідні</c:v>
                </c:pt>
              </c:strCache>
            </c:strRef>
          </c:cat>
          <c:val>
            <c:numRef>
              <c:f>Лист1!$D$2:$D$20</c:f>
              <c:numCache>
                <c:formatCode>0</c:formatCode>
                <c:ptCount val="19"/>
                <c:pt idx="0">
                  <c:v>1.5267175572519101</c:v>
                </c:pt>
                <c:pt idx="1">
                  <c:v>0.879120879120879</c:v>
                </c:pt>
                <c:pt idx="2">
                  <c:v>1.0638297872340401</c:v>
                </c:pt>
                <c:pt idx="6">
                  <c:v>0.58224163027656495</c:v>
                </c:pt>
                <c:pt idx="7">
                  <c:v>0.81967213114754101</c:v>
                </c:pt>
                <c:pt idx="8">
                  <c:v>1.2802275960170699</c:v>
                </c:pt>
                <c:pt idx="10">
                  <c:v>0.68212824010914097</c:v>
                </c:pt>
                <c:pt idx="11">
                  <c:v>0.98522167487684698</c:v>
                </c:pt>
                <c:pt idx="12">
                  <c:v>0.69204152249134998</c:v>
                </c:pt>
                <c:pt idx="13">
                  <c:v>1.22377622377622</c:v>
                </c:pt>
                <c:pt idx="15">
                  <c:v>1</c:v>
                </c:pt>
                <c:pt idx="16">
                  <c:v>0.81466395112016299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Лист1!$A$2:$A$20</c:f>
              <c:strCache>
                <c:ptCount val="19"/>
                <c:pt idx="0">
                  <c:v>Захід</c:v>
                </c:pt>
                <c:pt idx="1">
                  <c:v>Північ</c:v>
                </c:pt>
                <c:pt idx="2">
                  <c:v>Центр</c:v>
                </c:pt>
                <c:pt idx="3">
                  <c:v>Південь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Забезпечені</c:v>
                </c:pt>
                <c:pt idx="16">
                  <c:v>Середнього рівня</c:v>
                </c:pt>
                <c:pt idx="17">
                  <c:v>Малозабезпечені</c:v>
                </c:pt>
                <c:pt idx="18">
                  <c:v>Бідні</c:v>
                </c:pt>
              </c:strCache>
            </c:strRef>
          </c:cat>
          <c:val>
            <c:numRef>
              <c:f>Лист1!$E$2:$E$20</c:f>
              <c:numCache>
                <c:formatCode>0</c:formatCode>
                <c:ptCount val="19"/>
                <c:pt idx="0">
                  <c:v>86.259541984732806</c:v>
                </c:pt>
                <c:pt idx="1">
                  <c:v>87.032967032966994</c:v>
                </c:pt>
                <c:pt idx="2">
                  <c:v>87.2340425531915</c:v>
                </c:pt>
                <c:pt idx="3">
                  <c:v>87.5</c:v>
                </c:pt>
                <c:pt idx="4">
                  <c:v>87.7659574468085</c:v>
                </c:pt>
                <c:pt idx="6">
                  <c:v>88.355167394468694</c:v>
                </c:pt>
                <c:pt idx="7">
                  <c:v>85.409836065573799</c:v>
                </c:pt>
                <c:pt idx="8">
                  <c:v>87.0554765291607</c:v>
                </c:pt>
                <c:pt idx="10">
                  <c:v>79.263301500682104</c:v>
                </c:pt>
                <c:pt idx="11">
                  <c:v>85.467980295566505</c:v>
                </c:pt>
                <c:pt idx="12">
                  <c:v>89.273356401384106</c:v>
                </c:pt>
                <c:pt idx="13">
                  <c:v>96.853146853146896</c:v>
                </c:pt>
                <c:pt idx="15">
                  <c:v>85.6666666666667</c:v>
                </c:pt>
                <c:pt idx="16">
                  <c:v>88.085539714867593</c:v>
                </c:pt>
                <c:pt idx="17">
                  <c:v>86.363636363636402</c:v>
                </c:pt>
                <c:pt idx="18">
                  <c:v>86.153846153846203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267166080"/>
        <c:axId val="267167616"/>
      </c:barChart>
      <c:catAx>
        <c:axId val="26716608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267167616"/>
        <c:crosses val="autoZero"/>
        <c:auto val="1"/>
        <c:lblAlgn val="ctr"/>
        <c:lblOffset val="100"/>
        <c:noMultiLvlLbl val="0"/>
      </c:catAx>
      <c:valAx>
        <c:axId val="267167616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67166080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10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23"/>
          <c:y val="0.11344407347549437"/>
          <c:w val="0.46204486146116036"/>
          <c:h val="0.8394347301193951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10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3-170E-47DC-BDFD-B8C590282A5B}"/>
              </c:ext>
            </c:extLst>
          </c:dPt>
          <c:dPt>
            <c:idx val="11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5-170E-47DC-BDFD-B8C590282A5B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3B5E-4921-8720-D8F81FBCB6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Проблеми з психічним здоров’ям</c:v>
                </c:pt>
                <c:pt idx="1">
                  <c:v>Проблеми з фізичним здоров’ям</c:v>
                </c:pt>
                <c:pt idx="2">
                  <c:v>Труднощі з медичною допомогою або реабілітацією</c:v>
                </c:pt>
                <c:pt idx="3">
                  <c:v>Труднощі у стосунках із близькими</c:v>
                </c:pt>
                <c:pt idx="4">
                  <c:v>Труднощі з документами, виплатами або пільгами</c:v>
                </c:pt>
                <c:pt idx="5">
                  <c:v>Фінансові труднощі</c:v>
                </c:pt>
                <c:pt idx="6">
                  <c:v>Труднощі з працевлаштуванням</c:v>
                </c:pt>
                <c:pt idx="7">
                  <c:v>Нерозуміння, упередження або дискримінація</c:v>
                </c:pt>
                <c:pt idx="8">
                  <c:v>Невизнання навичок, отриманих під час служби</c:v>
                </c:pt>
                <c:pt idx="9">
                  <c:v>Житлові проблеми</c:v>
                </c:pt>
                <c:pt idx="10">
                  <c:v>Інше</c:v>
                </c:pt>
                <c:pt idx="11">
                  <c:v>Важко відповісти</c:v>
                </c:pt>
              </c:strCache>
            </c:strRef>
          </c:cat>
          <c:val>
            <c:numRef>
              <c:f>Лист1!$B$2:$B$13</c:f>
              <c:numCache>
                <c:formatCode>0</c:formatCode>
                <c:ptCount val="12"/>
                <c:pt idx="0">
                  <c:v>70.45</c:v>
                </c:pt>
                <c:pt idx="1">
                  <c:v>41.5</c:v>
                </c:pt>
                <c:pt idx="2">
                  <c:v>30.65</c:v>
                </c:pt>
                <c:pt idx="3">
                  <c:v>18.45</c:v>
                </c:pt>
                <c:pt idx="4">
                  <c:v>15.25</c:v>
                </c:pt>
                <c:pt idx="5">
                  <c:v>15.25</c:v>
                </c:pt>
                <c:pt idx="6">
                  <c:v>15.1</c:v>
                </c:pt>
                <c:pt idx="7">
                  <c:v>15.05</c:v>
                </c:pt>
                <c:pt idx="8">
                  <c:v>5.2</c:v>
                </c:pt>
                <c:pt idx="9">
                  <c:v>4.8</c:v>
                </c:pt>
                <c:pt idx="10">
                  <c:v>1.45</c:v>
                </c:pt>
                <c:pt idx="11">
                  <c:v>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67176960"/>
        <c:axId val="267268864"/>
      </c:barChart>
      <c:catAx>
        <c:axId val="26717696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67268864"/>
        <c:crosses val="autoZero"/>
        <c:auto val="1"/>
        <c:lblAlgn val="ctr"/>
        <c:lblOffset val="100"/>
        <c:noMultiLvlLbl val="0"/>
      </c:catAx>
      <c:valAx>
        <c:axId val="267268864"/>
        <c:scaling>
          <c:orientation val="minMax"/>
          <c:max val="80"/>
          <c:min val="0"/>
        </c:scaling>
        <c:delete val="1"/>
        <c:axPos val="t"/>
        <c:numFmt formatCode="0" sourceLinked="0"/>
        <c:majorTickMark val="out"/>
        <c:minorTickMark val="none"/>
        <c:tickLblPos val="nextTo"/>
        <c:crossAx val="26717696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10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23"/>
          <c:y val="0.11344407347549437"/>
          <c:w val="0.46204486146116036"/>
          <c:h val="0.8394347301193951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7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3-36A4-4A46-8B09-1D75030EF340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4372-45FB-AD6A-A8B8E30AFC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Проживаю з батьками або іншими родичами</c:v>
                </c:pt>
                <c:pt idx="1">
                  <c:v>Проживаю з партнером/партнеркою та дітьми</c:v>
                </c:pt>
                <c:pt idx="2">
                  <c:v>Проживаю самостійно</c:v>
                </c:pt>
                <c:pt idx="3">
                  <c:v>Проживаю з партнером/партнеркою</c:v>
                </c:pt>
                <c:pt idx="4">
                  <c:v>Проживаю з партнером/партнеркою, дітьми та іншими членами сім'ї</c:v>
                </c:pt>
                <c:pt idx="5">
                  <c:v>Проживаю з друзями/сусідами</c:v>
                </c:pt>
                <c:pt idx="6">
                  <c:v>Проживаю з партнером/партнеркою та іншими членами сім'ї</c:v>
                </c:pt>
                <c:pt idx="7">
                  <c:v>Інше</c:v>
                </c:pt>
              </c:strCache>
            </c:strRef>
          </c:cat>
          <c:val>
            <c:numRef>
              <c:f>Лист1!$B$2:$B$9</c:f>
              <c:numCache>
                <c:formatCode>0</c:formatCode>
                <c:ptCount val="8"/>
                <c:pt idx="0">
                  <c:v>36</c:v>
                </c:pt>
                <c:pt idx="1">
                  <c:v>25.85</c:v>
                </c:pt>
                <c:pt idx="2">
                  <c:v>17.600000000000001</c:v>
                </c:pt>
                <c:pt idx="3">
                  <c:v>10.1</c:v>
                </c:pt>
                <c:pt idx="4">
                  <c:v>5.15</c:v>
                </c:pt>
                <c:pt idx="5">
                  <c:v>2.85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68228864"/>
        <c:axId val="268242944"/>
      </c:barChart>
      <c:catAx>
        <c:axId val="26822886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68242944"/>
        <c:crosses val="autoZero"/>
        <c:auto val="1"/>
        <c:lblAlgn val="ctr"/>
        <c:lblOffset val="100"/>
        <c:noMultiLvlLbl val="0"/>
      </c:catAx>
      <c:valAx>
        <c:axId val="268242944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one"/>
        <c:crossAx val="26822886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10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22"/>
          <c:y val="8.0675510695884758E-2"/>
          <c:w val="0.40802031686889534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3EF97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ECE55A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Pt>
            <c:idx val="5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B-ACD6-429D-85BE-0A62A8A2D3D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Житло повністю або частково належить мені</c:v>
                </c:pt>
                <c:pt idx="1">
                  <c:v>Орендую житло</c:v>
                </c:pt>
                <c:pt idx="2">
                  <c:v>Проживаю без сплати оренди у житлі, яке мені не належить</c:v>
                </c:pt>
                <c:pt idx="3">
                  <c:v>Проживаю у гуртожитку</c:v>
                </c:pt>
                <c:pt idx="4">
                  <c:v>Інше</c:v>
                </c:pt>
                <c:pt idx="5">
                  <c:v>Важко відповісти </c:v>
                </c:pt>
              </c:strCache>
            </c:strRef>
          </c:cat>
          <c:val>
            <c:numRef>
              <c:f>Лист1!$B$2:$B$7</c:f>
              <c:numCache>
                <c:formatCode>0</c:formatCode>
                <c:ptCount val="6"/>
                <c:pt idx="0">
                  <c:v>57</c:v>
                </c:pt>
                <c:pt idx="1">
                  <c:v>24.75</c:v>
                </c:pt>
                <c:pt idx="2">
                  <c:v>12.45</c:v>
                </c:pt>
                <c:pt idx="3">
                  <c:v>3.15</c:v>
                </c:pt>
                <c:pt idx="4">
                  <c:v>2</c:v>
                </c:pt>
                <c:pt idx="5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8.1809373144607359E-2"/>
          <c:y val="0.66451726617128948"/>
          <c:w val="0.7912766336913446"/>
          <c:h val="0.32030674614476157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10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58"/>
          <c:h val="0.9407008146808822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Південь</c:v>
                </c:pt>
                <c:pt idx="2">
                  <c:v>Північ</c:v>
                </c:pt>
                <c:pt idx="3">
                  <c:v>Захід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56.648936170212799</c:v>
                </c:pt>
                <c:pt idx="1">
                  <c:v>60.775862068965502</c:v>
                </c:pt>
                <c:pt idx="2">
                  <c:v>52.747252747252801</c:v>
                </c:pt>
                <c:pt idx="3">
                  <c:v>60</c:v>
                </c:pt>
                <c:pt idx="4">
                  <c:v>54.255319148936202</c:v>
                </c:pt>
                <c:pt idx="6">
                  <c:v>50.218340611353703</c:v>
                </c:pt>
                <c:pt idx="7">
                  <c:v>58.524590163934398</c:v>
                </c:pt>
                <c:pt idx="8">
                  <c:v>62.304409672830701</c:v>
                </c:pt>
                <c:pt idx="10">
                  <c:v>65.211459754433804</c:v>
                </c:pt>
                <c:pt idx="11">
                  <c:v>50.246305418719203</c:v>
                </c:pt>
                <c:pt idx="12">
                  <c:v>49.826989619377201</c:v>
                </c:pt>
                <c:pt idx="13">
                  <c:v>54.8951048951049</c:v>
                </c:pt>
                <c:pt idx="15">
                  <c:v>57.825203252032502</c:v>
                </c:pt>
                <c:pt idx="16">
                  <c:v>56.2007874015748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Південь</c:v>
                </c:pt>
                <c:pt idx="2">
                  <c:v>Північ</c:v>
                </c:pt>
                <c:pt idx="3">
                  <c:v>Захід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32.712765957446798</c:v>
                </c:pt>
                <c:pt idx="1">
                  <c:v>25.862068965517199</c:v>
                </c:pt>
                <c:pt idx="2">
                  <c:v>29.6703296703297</c:v>
                </c:pt>
                <c:pt idx="3">
                  <c:v>18.0152671755725</c:v>
                </c:pt>
                <c:pt idx="4">
                  <c:v>20.921985815602799</c:v>
                </c:pt>
                <c:pt idx="6">
                  <c:v>33.4788937409025</c:v>
                </c:pt>
                <c:pt idx="7">
                  <c:v>25.737704918032801</c:v>
                </c:pt>
                <c:pt idx="8">
                  <c:v>15.3627311522048</c:v>
                </c:pt>
                <c:pt idx="10">
                  <c:v>23.0559345156889</c:v>
                </c:pt>
                <c:pt idx="11">
                  <c:v>33.251231527093601</c:v>
                </c:pt>
                <c:pt idx="12">
                  <c:v>32.871972318339097</c:v>
                </c:pt>
                <c:pt idx="13">
                  <c:v>16.783216783216801</c:v>
                </c:pt>
                <c:pt idx="15">
                  <c:v>25.4065040650407</c:v>
                </c:pt>
                <c:pt idx="16">
                  <c:v>24.114173228346498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Column12</c:v>
                </c:pt>
              </c:strCache>
            </c:strRef>
          </c:tx>
          <c:spPr>
            <a:solidFill>
              <a:sysClr val="window" lastClr="FFFFFF">
                <a:lumMod val="8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Південь</c:v>
                </c:pt>
                <c:pt idx="2">
                  <c:v>Північ</c:v>
                </c:pt>
                <c:pt idx="3">
                  <c:v>Захід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0.79787234042553201</c:v>
                </c:pt>
                <c:pt idx="1">
                  <c:v>1.2931034482758601</c:v>
                </c:pt>
                <c:pt idx="2">
                  <c:v>0.879120879120879</c:v>
                </c:pt>
                <c:pt idx="3">
                  <c:v>3.0534351145038201</c:v>
                </c:pt>
                <c:pt idx="4">
                  <c:v>3.5460992907801399</c:v>
                </c:pt>
                <c:pt idx="6">
                  <c:v>1.4556040756914099</c:v>
                </c:pt>
                <c:pt idx="7">
                  <c:v>1.63934426229508</c:v>
                </c:pt>
                <c:pt idx="8">
                  <c:v>2.8449502133712699</c:v>
                </c:pt>
                <c:pt idx="10">
                  <c:v>1.7735334242837699</c:v>
                </c:pt>
                <c:pt idx="11">
                  <c:v>1.2315270935960601</c:v>
                </c:pt>
                <c:pt idx="12">
                  <c:v>0.69204152249134998</c:v>
                </c:pt>
                <c:pt idx="13">
                  <c:v>3.4965034965034998</c:v>
                </c:pt>
                <c:pt idx="15">
                  <c:v>1.7276422764227599</c:v>
                </c:pt>
                <c:pt idx="16">
                  <c:v>2.26377952755906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Південь</c:v>
                </c:pt>
                <c:pt idx="2">
                  <c:v>Північ</c:v>
                </c:pt>
                <c:pt idx="3">
                  <c:v>Захід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Лист1!$E$2:$E$18</c:f>
              <c:numCache>
                <c:formatCode>General</c:formatCode>
                <c:ptCount val="17"/>
                <c:pt idx="0" formatCode="0">
                  <c:v>1.3297872340425501</c:v>
                </c:pt>
                <c:pt idx="2" formatCode="0">
                  <c:v>0.879120879120879</c:v>
                </c:pt>
                <c:pt idx="7" formatCode="0">
                  <c:v>1.3114754098360699</c:v>
                </c:pt>
                <c:pt idx="10" formatCode="0">
                  <c:v>0.95497953615279696</c:v>
                </c:pt>
                <c:pt idx="11" formatCode="0">
                  <c:v>0.73891625615763501</c:v>
                </c:pt>
                <c:pt idx="12" formatCode="0">
                  <c:v>0.69204152249134998</c:v>
                </c:pt>
                <c:pt idx="15" formatCode="0">
                  <c:v>0.50813008130081305</c:v>
                </c:pt>
                <c:pt idx="16" formatCode="0">
                  <c:v>0.78740157480314998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F3EF97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Південь</c:v>
                </c:pt>
                <c:pt idx="2">
                  <c:v>Північ</c:v>
                </c:pt>
                <c:pt idx="3">
                  <c:v>Захід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Лист1!$F$2:$F$18</c:f>
              <c:numCache>
                <c:formatCode>0</c:formatCode>
                <c:ptCount val="17"/>
                <c:pt idx="0">
                  <c:v>7.18085106382979</c:v>
                </c:pt>
                <c:pt idx="1">
                  <c:v>10.3448275862069</c:v>
                </c:pt>
                <c:pt idx="2">
                  <c:v>11.208791208791199</c:v>
                </c:pt>
                <c:pt idx="3">
                  <c:v>16.488549618320601</c:v>
                </c:pt>
                <c:pt idx="4">
                  <c:v>13.8297872340426</c:v>
                </c:pt>
                <c:pt idx="6">
                  <c:v>9.6069868995633207</c:v>
                </c:pt>
                <c:pt idx="7">
                  <c:v>10.819672131147501</c:v>
                </c:pt>
                <c:pt idx="8">
                  <c:v>16.642958748221901</c:v>
                </c:pt>
                <c:pt idx="10">
                  <c:v>7.2305593451568901</c:v>
                </c:pt>
                <c:pt idx="11">
                  <c:v>12.0689655172414</c:v>
                </c:pt>
                <c:pt idx="12">
                  <c:v>14.878892733563999</c:v>
                </c:pt>
                <c:pt idx="13">
                  <c:v>18.181818181818201</c:v>
                </c:pt>
                <c:pt idx="15">
                  <c:v>11.788617886178899</c:v>
                </c:pt>
                <c:pt idx="16">
                  <c:v>13.0905511811024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ECE55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Південь</c:v>
                </c:pt>
                <c:pt idx="2">
                  <c:v>Північ</c:v>
                </c:pt>
                <c:pt idx="3">
                  <c:v>Захід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Лист1!$G$2:$G$18</c:f>
              <c:numCache>
                <c:formatCode>0</c:formatCode>
                <c:ptCount val="17"/>
                <c:pt idx="0">
                  <c:v>1.3297872340425501</c:v>
                </c:pt>
                <c:pt idx="1">
                  <c:v>1.72413793103448</c:v>
                </c:pt>
                <c:pt idx="2">
                  <c:v>4.6153846153846203</c:v>
                </c:pt>
                <c:pt idx="3">
                  <c:v>1.98473282442748</c:v>
                </c:pt>
                <c:pt idx="4">
                  <c:v>7.0921985815602797</c:v>
                </c:pt>
                <c:pt idx="6">
                  <c:v>4.8034934497816604</c:v>
                </c:pt>
                <c:pt idx="7">
                  <c:v>1.9672131147541001</c:v>
                </c:pt>
                <c:pt idx="8">
                  <c:v>2.5604551920341398</c:v>
                </c:pt>
                <c:pt idx="10">
                  <c:v>1.7735334242837699</c:v>
                </c:pt>
                <c:pt idx="11">
                  <c:v>2.4630541871921201</c:v>
                </c:pt>
                <c:pt idx="12">
                  <c:v>1.0380622837370199</c:v>
                </c:pt>
                <c:pt idx="13">
                  <c:v>6.4685314685314701</c:v>
                </c:pt>
                <c:pt idx="15">
                  <c:v>2.74390243902439</c:v>
                </c:pt>
                <c:pt idx="16">
                  <c:v>3.54330708661417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18-4236-BFDD-A425C2F896F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269101312"/>
        <c:axId val="269123584"/>
      </c:barChart>
      <c:catAx>
        <c:axId val="26910131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269123584"/>
        <c:crosses val="autoZero"/>
        <c:auto val="1"/>
        <c:lblAlgn val="ctr"/>
        <c:lblOffset val="100"/>
        <c:noMultiLvlLbl val="0"/>
      </c:catAx>
      <c:valAx>
        <c:axId val="26912358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69101312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10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22"/>
          <c:y val="8.0675510695884758E-2"/>
          <c:w val="0.40802031686889534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FB094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Повністю задоволений</c:v>
                </c:pt>
                <c:pt idx="1">
                  <c:v>Скоріше задоволений</c:v>
                </c:pt>
                <c:pt idx="2">
                  <c:v>Скоріше незадоволений</c:v>
                </c:pt>
                <c:pt idx="3">
                  <c:v>Зовсім незадоволений</c:v>
                </c:pt>
                <c:pt idx="4">
                  <c:v>Важко відповісти</c:v>
                </c:pt>
              </c:strCache>
            </c:strRef>
          </c:cat>
          <c:val>
            <c:numRef>
              <c:f>Лист1!$B$2:$B$6</c:f>
              <c:numCache>
                <c:formatCode>0</c:formatCode>
                <c:ptCount val="5"/>
                <c:pt idx="0">
                  <c:v>44.9</c:v>
                </c:pt>
                <c:pt idx="1">
                  <c:v>39</c:v>
                </c:pt>
                <c:pt idx="2">
                  <c:v>12</c:v>
                </c:pt>
                <c:pt idx="3">
                  <c:v>3.35</c:v>
                </c:pt>
                <c:pt idx="4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2888965581669704"/>
          <c:y val="0.66451726617128948"/>
          <c:w val="0.44612823702084076"/>
          <c:h val="0.32030674614476157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10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58"/>
          <c:h val="0.9407008146808822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Північ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52.0610687022901</c:v>
                </c:pt>
                <c:pt idx="1">
                  <c:v>45.390070921985803</c:v>
                </c:pt>
                <c:pt idx="2">
                  <c:v>48.275862068965502</c:v>
                </c:pt>
                <c:pt idx="3">
                  <c:v>41.3186813186813</c:v>
                </c:pt>
                <c:pt idx="4">
                  <c:v>34.308510638297903</c:v>
                </c:pt>
                <c:pt idx="6">
                  <c:v>47.937411095305798</c:v>
                </c:pt>
                <c:pt idx="7">
                  <c:v>49.836065573770497</c:v>
                </c:pt>
                <c:pt idx="8">
                  <c:v>37.409024745269299</c:v>
                </c:pt>
                <c:pt idx="10">
                  <c:v>62.762237762237802</c:v>
                </c:pt>
                <c:pt idx="11">
                  <c:v>43.252595155709301</c:v>
                </c:pt>
                <c:pt idx="12">
                  <c:v>37.684729064039402</c:v>
                </c:pt>
                <c:pt idx="13">
                  <c:v>35.607094133697103</c:v>
                </c:pt>
                <c:pt idx="15">
                  <c:v>46.456692913385801</c:v>
                </c:pt>
                <c:pt idx="16">
                  <c:v>43.292682926829301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Північ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36.335877862595403</c:v>
                </c:pt>
                <c:pt idx="1">
                  <c:v>40.425531914893597</c:v>
                </c:pt>
                <c:pt idx="2">
                  <c:v>37.5</c:v>
                </c:pt>
                <c:pt idx="3">
                  <c:v>38.021978021978001</c:v>
                </c:pt>
                <c:pt idx="4">
                  <c:v>44.680851063829799</c:v>
                </c:pt>
                <c:pt idx="6">
                  <c:v>38.2645803698435</c:v>
                </c:pt>
                <c:pt idx="7">
                  <c:v>36.721311475409799</c:v>
                </c:pt>
                <c:pt idx="8">
                  <c:v>41.775836972343498</c:v>
                </c:pt>
                <c:pt idx="10">
                  <c:v>29.8951048951049</c:v>
                </c:pt>
                <c:pt idx="11">
                  <c:v>43.944636678200702</c:v>
                </c:pt>
                <c:pt idx="12">
                  <c:v>43.349753694581302</c:v>
                </c:pt>
                <c:pt idx="13">
                  <c:v>41.746248294679397</c:v>
                </c:pt>
                <c:pt idx="15">
                  <c:v>37.303149606299201</c:v>
                </c:pt>
                <c:pt idx="16">
                  <c:v>40.752032520325201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Північ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1">
                  <c:v>1.0638297872340401</c:v>
                </c:pt>
                <c:pt idx="3">
                  <c:v>1.5384615384615401</c:v>
                </c:pt>
                <c:pt idx="4">
                  <c:v>0.53191489361702105</c:v>
                </c:pt>
                <c:pt idx="7">
                  <c:v>1.14754098360656</c:v>
                </c:pt>
                <c:pt idx="8">
                  <c:v>0.72780203784570596</c:v>
                </c:pt>
                <c:pt idx="11">
                  <c:v>0.69204152249134998</c:v>
                </c:pt>
                <c:pt idx="12">
                  <c:v>1.2315270935960601</c:v>
                </c:pt>
                <c:pt idx="13">
                  <c:v>0.95497953615279696</c:v>
                </c:pt>
                <c:pt idx="15">
                  <c:v>1.37795275590551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Північ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0">
                  <c:v>8.7022900763358795</c:v>
                </c:pt>
                <c:pt idx="1">
                  <c:v>9.5744680851063801</c:v>
                </c:pt>
                <c:pt idx="2">
                  <c:v>9.9137931034482794</c:v>
                </c:pt>
                <c:pt idx="3">
                  <c:v>15.6043956043956</c:v>
                </c:pt>
                <c:pt idx="4">
                  <c:v>16.489361702127699</c:v>
                </c:pt>
                <c:pt idx="6">
                  <c:v>9.3883357041251791</c:v>
                </c:pt>
                <c:pt idx="7">
                  <c:v>9.6721311475409806</c:v>
                </c:pt>
                <c:pt idx="8">
                  <c:v>16.7394468704512</c:v>
                </c:pt>
                <c:pt idx="10">
                  <c:v>6.1188811188811201</c:v>
                </c:pt>
                <c:pt idx="11">
                  <c:v>9.3425605536332199</c:v>
                </c:pt>
                <c:pt idx="12">
                  <c:v>15.2709359605911</c:v>
                </c:pt>
                <c:pt idx="13">
                  <c:v>15.8253751705321</c:v>
                </c:pt>
                <c:pt idx="15">
                  <c:v>11.318897637795301</c:v>
                </c:pt>
                <c:pt idx="16">
                  <c:v>12.7032520325203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Північ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Лист1!$F$2:$F$18</c:f>
              <c:numCache>
                <c:formatCode>0</c:formatCode>
                <c:ptCount val="17"/>
                <c:pt idx="0">
                  <c:v>2.44274809160305</c:v>
                </c:pt>
                <c:pt idx="1">
                  <c:v>3.5460992907801399</c:v>
                </c:pt>
                <c:pt idx="2">
                  <c:v>4.31034482758621</c:v>
                </c:pt>
                <c:pt idx="3">
                  <c:v>3.51648351648352</c:v>
                </c:pt>
                <c:pt idx="4">
                  <c:v>3.9893617021276602</c:v>
                </c:pt>
                <c:pt idx="6">
                  <c:v>3.9829302987197699</c:v>
                </c:pt>
                <c:pt idx="7">
                  <c:v>2.6229508196721301</c:v>
                </c:pt>
                <c:pt idx="8">
                  <c:v>3.3478893740902498</c:v>
                </c:pt>
                <c:pt idx="10">
                  <c:v>1.0489510489510501</c:v>
                </c:pt>
                <c:pt idx="11">
                  <c:v>2.7681660899653999</c:v>
                </c:pt>
                <c:pt idx="12">
                  <c:v>2.4630541871921201</c:v>
                </c:pt>
                <c:pt idx="13">
                  <c:v>5.8663028649386098</c:v>
                </c:pt>
                <c:pt idx="15">
                  <c:v>3.54330708661417</c:v>
                </c:pt>
                <c:pt idx="16">
                  <c:v>3.1504065040650402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269341440"/>
        <c:axId val="269342976"/>
      </c:barChart>
      <c:catAx>
        <c:axId val="26934144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269342976"/>
        <c:crosses val="autoZero"/>
        <c:auto val="1"/>
        <c:lblAlgn val="ctr"/>
        <c:lblOffset val="100"/>
        <c:noMultiLvlLbl val="0"/>
      </c:catAx>
      <c:valAx>
        <c:axId val="269342976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69341440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10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22"/>
          <c:y val="8.0675510695884758E-2"/>
          <c:w val="0.40802031686889534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Так</c:v>
                </c:pt>
                <c:pt idx="1">
                  <c:v>Ні</c:v>
                </c:pt>
                <c:pt idx="2">
                  <c:v>Важко відповісти</c:v>
                </c:pt>
              </c:strCache>
            </c:strRef>
          </c:cat>
          <c:val>
            <c:numRef>
              <c:f>Лист1!$B$2:$B$4</c:f>
              <c:numCache>
                <c:formatCode>0</c:formatCode>
                <c:ptCount val="3"/>
                <c:pt idx="0">
                  <c:v>48.5</c:v>
                </c:pt>
                <c:pt idx="1">
                  <c:v>49.4</c:v>
                </c:pt>
                <c:pt idx="2">
                  <c:v>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35439816369688038"/>
          <c:y val="0.67716392257458069"/>
          <c:w val="0.31669758826940175"/>
          <c:h val="0.22672148876040871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1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58"/>
          <c:h val="0.9407008146808822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Захід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55.053191489361701</c:v>
                </c:pt>
                <c:pt idx="1">
                  <c:v>52.127659574468098</c:v>
                </c:pt>
                <c:pt idx="2">
                  <c:v>51.648351648351699</c:v>
                </c:pt>
                <c:pt idx="3">
                  <c:v>49.568965517241402</c:v>
                </c:pt>
                <c:pt idx="4">
                  <c:v>40.610687022900798</c:v>
                </c:pt>
                <c:pt idx="6">
                  <c:v>55.3129548762737</c:v>
                </c:pt>
                <c:pt idx="7">
                  <c:v>47.213114754098399</c:v>
                </c:pt>
                <c:pt idx="8">
                  <c:v>42.958748221906099</c:v>
                </c:pt>
                <c:pt idx="10">
                  <c:v>55.525238744884</c:v>
                </c:pt>
                <c:pt idx="11">
                  <c:v>59.605911330049302</c:v>
                </c:pt>
                <c:pt idx="12">
                  <c:v>48.788927335640103</c:v>
                </c:pt>
                <c:pt idx="13">
                  <c:v>31.468531468531499</c:v>
                </c:pt>
                <c:pt idx="15">
                  <c:v>49.212598425196902</c:v>
                </c:pt>
                <c:pt idx="16">
                  <c:v>47.764227642276403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rgbClr val="F2F2F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Захід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0.79787234042553201</c:v>
                </c:pt>
                <c:pt idx="1">
                  <c:v>1.7730496453900699</c:v>
                </c:pt>
                <c:pt idx="2">
                  <c:v>1.9780219780219801</c:v>
                </c:pt>
                <c:pt idx="3">
                  <c:v>3.4482758620689702</c:v>
                </c:pt>
                <c:pt idx="4">
                  <c:v>2.5954198473282402</c:v>
                </c:pt>
                <c:pt idx="6">
                  <c:v>1.74672489082969</c:v>
                </c:pt>
                <c:pt idx="7">
                  <c:v>1.8032786885245899</c:v>
                </c:pt>
                <c:pt idx="8">
                  <c:v>2.7027027027027</c:v>
                </c:pt>
                <c:pt idx="10">
                  <c:v>1.9099590723055899</c:v>
                </c:pt>
                <c:pt idx="11">
                  <c:v>1.72413793103448</c:v>
                </c:pt>
                <c:pt idx="12">
                  <c:v>2.4221453287197199</c:v>
                </c:pt>
                <c:pt idx="13">
                  <c:v>2.4475524475524502</c:v>
                </c:pt>
                <c:pt idx="15">
                  <c:v>1.8700787401574801</c:v>
                </c:pt>
                <c:pt idx="16">
                  <c:v>2.3373983739837398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Центр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Захід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44.148936170212799</c:v>
                </c:pt>
                <c:pt idx="1">
                  <c:v>46.0992907801418</c:v>
                </c:pt>
                <c:pt idx="2">
                  <c:v>46.373626373626401</c:v>
                </c:pt>
                <c:pt idx="3">
                  <c:v>46.982758620689701</c:v>
                </c:pt>
                <c:pt idx="4">
                  <c:v>56.793893129771</c:v>
                </c:pt>
                <c:pt idx="6">
                  <c:v>42.940320232896703</c:v>
                </c:pt>
                <c:pt idx="7">
                  <c:v>50.983606557377101</c:v>
                </c:pt>
                <c:pt idx="8">
                  <c:v>54.338549075391199</c:v>
                </c:pt>
                <c:pt idx="10">
                  <c:v>42.564802182810404</c:v>
                </c:pt>
                <c:pt idx="11">
                  <c:v>38.669950738916299</c:v>
                </c:pt>
                <c:pt idx="12">
                  <c:v>48.788927335640103</c:v>
                </c:pt>
                <c:pt idx="13">
                  <c:v>66.083916083916094</c:v>
                </c:pt>
                <c:pt idx="15">
                  <c:v>48.917322834645702</c:v>
                </c:pt>
                <c:pt idx="16">
                  <c:v>49.898373983739802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269510912"/>
        <c:axId val="269537280"/>
      </c:barChart>
      <c:catAx>
        <c:axId val="26951091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269537280"/>
        <c:crosses val="autoZero"/>
        <c:auto val="1"/>
        <c:lblAlgn val="ctr"/>
        <c:lblOffset val="100"/>
        <c:noMultiLvlLbl val="0"/>
      </c:catAx>
      <c:valAx>
        <c:axId val="26953728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69510912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1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23"/>
          <c:y val="0.13247443097482883"/>
          <c:w val="0.46204486146116036"/>
          <c:h val="0.820404372620060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9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2-AB4B-4E74-9151-D0BE8543DEAE}"/>
              </c:ext>
            </c:extLst>
          </c:dPt>
          <c:dPt>
            <c:idx val="10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4-AB4B-4E74-9151-D0BE8543DEAE}"/>
              </c:ext>
            </c:extLst>
          </c:dPt>
          <c:dPt>
            <c:idx val="11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6-AB4B-4E74-9151-D0BE8543DEAE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9517-4816-9EA1-DEC2755AD7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Брак коштів на придбання житла</c:v>
                </c:pt>
                <c:pt idx="1">
                  <c:v>Брак коштів на оренду житла</c:v>
                </c:pt>
                <c:pt idx="2">
                  <c:v>Безпекові ризики або невизначеність щодо місця проживання</c:v>
                </c:pt>
                <c:pt idx="3">
                  <c:v>Не можу змінити місце проживання через особисті обставини</c:v>
                </c:pt>
                <c:pt idx="4">
                  <c:v>Недоступні кредит або іпотека</c:v>
                </c:pt>
                <c:pt idx="5">
                  <c:v>Недоступні програми житлової підтримки</c:v>
                </c:pt>
                <c:pt idx="6">
                  <c:v>Не можу знайти відповідне житло</c:v>
                </c:pt>
                <c:pt idx="7">
                  <c:v>Брак інформації про житлові програми</c:v>
                </c:pt>
                <c:pt idx="8">
                  <c:v>Невирішені питання щодо пошкодженого житла або компенсації</c:v>
                </c:pt>
                <c:pt idx="9">
                  <c:v>Інше</c:v>
                </c:pt>
                <c:pt idx="10">
                  <c:v>Наразі нічого не перешкоджає</c:v>
                </c:pt>
                <c:pt idx="11">
                  <c:v>Важко відповісти</c:v>
                </c:pt>
              </c:strCache>
            </c:strRef>
          </c:cat>
          <c:val>
            <c:numRef>
              <c:f>Лист1!$B$2:$B$13</c:f>
              <c:numCache>
                <c:formatCode>0</c:formatCode>
                <c:ptCount val="12"/>
                <c:pt idx="0">
                  <c:v>58.247422680412399</c:v>
                </c:pt>
                <c:pt idx="1">
                  <c:v>28.556701030927801</c:v>
                </c:pt>
                <c:pt idx="2">
                  <c:v>15.7731958762887</c:v>
                </c:pt>
                <c:pt idx="3">
                  <c:v>14.020618556701001</c:v>
                </c:pt>
                <c:pt idx="4">
                  <c:v>11.0309278350515</c:v>
                </c:pt>
                <c:pt idx="5">
                  <c:v>10.1030927835052</c:v>
                </c:pt>
                <c:pt idx="6">
                  <c:v>9.5876288659793794</c:v>
                </c:pt>
                <c:pt idx="7">
                  <c:v>4.63917525773196</c:v>
                </c:pt>
                <c:pt idx="8">
                  <c:v>3.4020618556700999</c:v>
                </c:pt>
                <c:pt idx="9">
                  <c:v>6.4948453608247396</c:v>
                </c:pt>
                <c:pt idx="10">
                  <c:v>2.78350515463918</c:v>
                </c:pt>
                <c:pt idx="11">
                  <c:v>1.75257731958763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69707136"/>
        <c:axId val="269708672"/>
      </c:barChart>
      <c:catAx>
        <c:axId val="2697071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69708672"/>
        <c:crosses val="autoZero"/>
        <c:auto val="1"/>
        <c:lblAlgn val="ctr"/>
        <c:lblOffset val="100"/>
        <c:noMultiLvlLbl val="0"/>
      </c:catAx>
      <c:valAx>
        <c:axId val="269708672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one"/>
        <c:crossAx val="26970713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1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9104891054231258"/>
          <c:y val="8.529558621892171E-3"/>
          <c:w val="0.66648172151300689"/>
          <c:h val="0.7746002749674337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Щодня або майже щодня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Займалися спортом або іншою фізичною активністю</c:v>
                </c:pt>
                <c:pt idx="1">
                  <c:v>Відвідували культурні заходи чи заклади культури 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21.4</c:v>
                </c:pt>
                <c:pt idx="1">
                  <c:v>1.85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29-4985-99A8-61834EB3872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Кілька разів на тиждень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Займалися спортом або іншою фізичною активністю</c:v>
                </c:pt>
                <c:pt idx="1">
                  <c:v>Відвідували культурні заходи чи заклади культури 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34.299999999999997</c:v>
                </c:pt>
                <c:pt idx="1">
                  <c:v>4.8499999999999996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29-4985-99A8-61834EB3872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Кілька разів на місяць</c:v>
                </c:pt>
              </c:strCache>
            </c:strRef>
          </c:tx>
          <c:spPr>
            <a:solidFill>
              <a:srgbClr val="BFDCF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Займалися спортом або іншою фізичною активністю</c:v>
                </c:pt>
                <c:pt idx="1">
                  <c:v>Відвідували культурні заходи чи заклади культури 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19.05</c:v>
                </c:pt>
                <c:pt idx="1">
                  <c:v>21.95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29-4985-99A8-61834EB3872E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rgbClr val="F2F2F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Займалися спортом або іншою фізичною активністю</c:v>
                </c:pt>
                <c:pt idx="1">
                  <c:v>Відвідували культурні заходи чи заклади культури 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1.55</c:v>
                </c:pt>
                <c:pt idx="1">
                  <c:v>2.25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29-4985-99A8-61834EB3872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Один або кілька разів на рік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Займалися спортом або іншою фізичною активністю</c:v>
                </c:pt>
                <c:pt idx="1">
                  <c:v>Відвідували культурні заходи чи заклади культури 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8</c:v>
                </c:pt>
                <c:pt idx="1">
                  <c:v>32.25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29-4985-99A8-61834EB3872E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Жодного разу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Займалися спортом або іншою фізичною активністю</c:v>
                </c:pt>
                <c:pt idx="1">
                  <c:v>Відвідували культурні заходи чи заклади культури </c:v>
                </c:pt>
              </c:strCache>
            </c:strRef>
          </c:cat>
          <c:val>
            <c:numRef>
              <c:f>Лист1!$G$2:$G$3</c:f>
              <c:numCache>
                <c:formatCode>0</c:formatCode>
                <c:ptCount val="2"/>
                <c:pt idx="0">
                  <c:v>15.7</c:v>
                </c:pt>
                <c:pt idx="1">
                  <c:v>36.85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7B-4F08-8DEA-C3C6C52B0B4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270544896"/>
        <c:axId val="270546432"/>
      </c:barChart>
      <c:catAx>
        <c:axId val="27054489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 rot="0" vert="horz" anchor="ctr" anchorCtr="1"/>
          <a:lstStyle/>
          <a:p>
            <a:pPr algn="ctr">
              <a:defRPr sz="1200" b="0"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270546432"/>
        <c:crosses val="autoZero"/>
        <c:auto val="1"/>
        <c:lblAlgn val="ctr"/>
        <c:lblOffset val="150"/>
        <c:noMultiLvlLbl val="0"/>
      </c:catAx>
      <c:valAx>
        <c:axId val="270546432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70544896"/>
        <c:crosses val="autoZero"/>
        <c:crossBetween val="between"/>
        <c:majorUnit val="0.5"/>
      </c:valAx>
    </c:plotArea>
    <c:legend>
      <c:legendPos val="r"/>
      <c:layout>
        <c:manualLayout>
          <c:xMode val="edge"/>
          <c:yMode val="edge"/>
          <c:x val="5.3581191239983894E-2"/>
          <c:y val="0.75571009556437063"/>
          <c:w val="0.94460603535669163"/>
          <c:h val="0.1939208519746750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Roboto Condensed" panose="02000000000000000000" pitchFamily="2" charset="0"/>
          <a:ea typeface="Roboto Condensed" panose="02000000000000000000" pitchFamily="2" charset="0"/>
        </a:defRPr>
      </a:pPr>
      <a:endParaRPr lang="uk-UA"/>
    </a:p>
  </c:txPr>
  <c:externalData r:id="rId2">
    <c:autoUpdate val="0"/>
  </c:externalData>
</c:chartSpace>
</file>

<file path=ppt/charts/chart1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1564746782167654"/>
          <c:y val="0.2410821579358759"/>
          <c:w val="0.22024966423981668"/>
          <c:h val="0.7362887711519450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Щодня або майже щодня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Північ</c:v>
                </c:pt>
                <c:pt idx="1">
                  <c:v>Захід</c:v>
                </c:pt>
                <c:pt idx="2">
                  <c:v>Схід</c:v>
                </c:pt>
                <c:pt idx="3">
                  <c:v>Південь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1.31868131868132</c:v>
                </c:pt>
                <c:pt idx="1">
                  <c:v>2.7480916030534401</c:v>
                </c:pt>
                <c:pt idx="2">
                  <c:v>2.12765957446809</c:v>
                </c:pt>
                <c:pt idx="4">
                  <c:v>1.4184397163120599</c:v>
                </c:pt>
                <c:pt idx="6">
                  <c:v>0.87336244541484698</c:v>
                </c:pt>
                <c:pt idx="7">
                  <c:v>2.4590163934426199</c:v>
                </c:pt>
                <c:pt idx="8">
                  <c:v>2.2759601706970098</c:v>
                </c:pt>
                <c:pt idx="10">
                  <c:v>2.7972027972028002</c:v>
                </c:pt>
                <c:pt idx="11">
                  <c:v>2.4221453287197199</c:v>
                </c:pt>
                <c:pt idx="13">
                  <c:v>1.7735334242837699</c:v>
                </c:pt>
                <c:pt idx="15">
                  <c:v>2.4390243902439002</c:v>
                </c:pt>
                <c:pt idx="16">
                  <c:v>1.2795275590551201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1B-4916-8A7D-D198741E47C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Кілька разів на тиждень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Північ</c:v>
                </c:pt>
                <c:pt idx="1">
                  <c:v>Захід</c:v>
                </c:pt>
                <c:pt idx="2">
                  <c:v>Схід</c:v>
                </c:pt>
                <c:pt idx="3">
                  <c:v>Південь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7.2527472527472501</c:v>
                </c:pt>
                <c:pt idx="1">
                  <c:v>5.4961832061068696</c:v>
                </c:pt>
                <c:pt idx="2">
                  <c:v>3.4574468085106398</c:v>
                </c:pt>
                <c:pt idx="3">
                  <c:v>3.0172413793103399</c:v>
                </c:pt>
                <c:pt idx="4">
                  <c:v>2.83687943262411</c:v>
                </c:pt>
                <c:pt idx="6">
                  <c:v>4.9490538573508003</c:v>
                </c:pt>
                <c:pt idx="7">
                  <c:v>4.7540983606557399</c:v>
                </c:pt>
                <c:pt idx="8">
                  <c:v>4.8364153627311497</c:v>
                </c:pt>
                <c:pt idx="10">
                  <c:v>7.3426573426573398</c:v>
                </c:pt>
                <c:pt idx="11">
                  <c:v>3.4602076124567498</c:v>
                </c:pt>
                <c:pt idx="12">
                  <c:v>4.4334975369458096</c:v>
                </c:pt>
                <c:pt idx="13">
                  <c:v>3.6834924965893601</c:v>
                </c:pt>
                <c:pt idx="15">
                  <c:v>5.2845528455284603</c:v>
                </c:pt>
                <c:pt idx="16">
                  <c:v>4.4291338582677202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1B-4916-8A7D-D198741E47C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Кілька разів на місяць</c:v>
                </c:pt>
              </c:strCache>
            </c:strRef>
          </c:tx>
          <c:spPr>
            <a:solidFill>
              <a:srgbClr val="BFDCF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Північ</c:v>
                </c:pt>
                <c:pt idx="1">
                  <c:v>Захід</c:v>
                </c:pt>
                <c:pt idx="2">
                  <c:v>Схід</c:v>
                </c:pt>
                <c:pt idx="3">
                  <c:v>Південь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27.032967032967001</c:v>
                </c:pt>
                <c:pt idx="1">
                  <c:v>24.885496183206101</c:v>
                </c:pt>
                <c:pt idx="2">
                  <c:v>17.819148936170201</c:v>
                </c:pt>
                <c:pt idx="3">
                  <c:v>17.241379310344801</c:v>
                </c:pt>
                <c:pt idx="4">
                  <c:v>16.312056737588701</c:v>
                </c:pt>
                <c:pt idx="6">
                  <c:v>23.580786026200901</c:v>
                </c:pt>
                <c:pt idx="7">
                  <c:v>22.2950819672131</c:v>
                </c:pt>
                <c:pt idx="8">
                  <c:v>20.0568990042674</c:v>
                </c:pt>
                <c:pt idx="10">
                  <c:v>27.4475524475524</c:v>
                </c:pt>
                <c:pt idx="11">
                  <c:v>17.647058823529399</c:v>
                </c:pt>
                <c:pt idx="12">
                  <c:v>22.906403940886701</c:v>
                </c:pt>
                <c:pt idx="13">
                  <c:v>18.826739427012299</c:v>
                </c:pt>
                <c:pt idx="15">
                  <c:v>24.898373983739798</c:v>
                </c:pt>
                <c:pt idx="16">
                  <c:v>19.094488188976399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1B-4916-8A7D-D198741E47C7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Північ</c:v>
                </c:pt>
                <c:pt idx="1">
                  <c:v>Захід</c:v>
                </c:pt>
                <c:pt idx="2">
                  <c:v>Схід</c:v>
                </c:pt>
                <c:pt idx="3">
                  <c:v>Південь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Лист1!$E$2:$E$18</c:f>
              <c:numCache>
                <c:formatCode>0</c:formatCode>
                <c:ptCount val="17"/>
                <c:pt idx="0">
                  <c:v>1.75824175824176</c:v>
                </c:pt>
                <c:pt idx="1">
                  <c:v>3.96946564885496</c:v>
                </c:pt>
                <c:pt idx="2">
                  <c:v>2.3936170212765999</c:v>
                </c:pt>
                <c:pt idx="3">
                  <c:v>0.86206896551724099</c:v>
                </c:pt>
                <c:pt idx="6">
                  <c:v>1.31004366812227</c:v>
                </c:pt>
                <c:pt idx="7">
                  <c:v>2.9508196721311499</c:v>
                </c:pt>
                <c:pt idx="8">
                  <c:v>2.5604551920341398</c:v>
                </c:pt>
                <c:pt idx="10">
                  <c:v>2.2727272727272698</c:v>
                </c:pt>
                <c:pt idx="11">
                  <c:v>3.1141868512110702</c:v>
                </c:pt>
                <c:pt idx="12">
                  <c:v>0.98522167487684698</c:v>
                </c:pt>
                <c:pt idx="13">
                  <c:v>2.5920873124147299</c:v>
                </c:pt>
                <c:pt idx="15">
                  <c:v>1.7276422764227599</c:v>
                </c:pt>
                <c:pt idx="16">
                  <c:v>2.7559055118110201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91B-4916-8A7D-D198741E47C7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Один або кілька разів на рік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Північ</c:v>
                </c:pt>
                <c:pt idx="1">
                  <c:v>Захід</c:v>
                </c:pt>
                <c:pt idx="2">
                  <c:v>Схід</c:v>
                </c:pt>
                <c:pt idx="3">
                  <c:v>Південь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Лист1!$F$2:$F$18</c:f>
              <c:numCache>
                <c:formatCode>0</c:formatCode>
                <c:ptCount val="17"/>
                <c:pt idx="0">
                  <c:v>32.087912087912102</c:v>
                </c:pt>
                <c:pt idx="1">
                  <c:v>33.893129770992402</c:v>
                </c:pt>
                <c:pt idx="2">
                  <c:v>30.053191489361701</c:v>
                </c:pt>
                <c:pt idx="3">
                  <c:v>28.017241379310299</c:v>
                </c:pt>
                <c:pt idx="4">
                  <c:v>35.106382978723403</c:v>
                </c:pt>
                <c:pt idx="6">
                  <c:v>35.953420669577902</c:v>
                </c:pt>
                <c:pt idx="7">
                  <c:v>27.868852459016399</c:v>
                </c:pt>
                <c:pt idx="8">
                  <c:v>32.4324324324324</c:v>
                </c:pt>
                <c:pt idx="10">
                  <c:v>30.244755244755201</c:v>
                </c:pt>
                <c:pt idx="11">
                  <c:v>37.370242214532901</c:v>
                </c:pt>
                <c:pt idx="12">
                  <c:v>35.221674876847302</c:v>
                </c:pt>
                <c:pt idx="13">
                  <c:v>30.150068212823999</c:v>
                </c:pt>
                <c:pt idx="15">
                  <c:v>34.654471544715399</c:v>
                </c:pt>
                <c:pt idx="16">
                  <c:v>29.921259842519699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91B-4916-8A7D-D198741E47C7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Жодного разу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Північ</c:v>
                </c:pt>
                <c:pt idx="1">
                  <c:v>Захід</c:v>
                </c:pt>
                <c:pt idx="2">
                  <c:v>Схід</c:v>
                </c:pt>
                <c:pt idx="3">
                  <c:v>Південь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Жінки</c:v>
                </c:pt>
                <c:pt idx="16">
                  <c:v>Чоловіки</c:v>
                </c:pt>
              </c:strCache>
            </c:strRef>
          </c:cat>
          <c:val>
            <c:numRef>
              <c:f>Лист1!$G$2:$G$18</c:f>
              <c:numCache>
                <c:formatCode>0</c:formatCode>
                <c:ptCount val="17"/>
                <c:pt idx="0">
                  <c:v>30.549450549450601</c:v>
                </c:pt>
                <c:pt idx="1">
                  <c:v>29.007633587786302</c:v>
                </c:pt>
                <c:pt idx="2">
                  <c:v>44.148936170212799</c:v>
                </c:pt>
                <c:pt idx="3">
                  <c:v>50.431034482758598</c:v>
                </c:pt>
                <c:pt idx="4">
                  <c:v>44.326241134751797</c:v>
                </c:pt>
                <c:pt idx="6">
                  <c:v>33.3333333333333</c:v>
                </c:pt>
                <c:pt idx="7">
                  <c:v>39.672131147541002</c:v>
                </c:pt>
                <c:pt idx="8">
                  <c:v>37.837837837837803</c:v>
                </c:pt>
                <c:pt idx="10">
                  <c:v>29.8951048951049</c:v>
                </c:pt>
                <c:pt idx="11">
                  <c:v>35.986159169550199</c:v>
                </c:pt>
                <c:pt idx="12">
                  <c:v>36.2068965517241</c:v>
                </c:pt>
                <c:pt idx="13">
                  <c:v>42.9740791268758</c:v>
                </c:pt>
                <c:pt idx="15">
                  <c:v>30.995934959349601</c:v>
                </c:pt>
                <c:pt idx="16">
                  <c:v>42.519685039370103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6A-438F-90C5-5D88674969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270815616"/>
        <c:axId val="270817152"/>
      </c:barChart>
      <c:catAx>
        <c:axId val="27081561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270817152"/>
        <c:crosses val="autoZero"/>
        <c:auto val="1"/>
        <c:lblAlgn val="ctr"/>
        <c:lblOffset val="100"/>
        <c:noMultiLvlLbl val="0"/>
      </c:catAx>
      <c:valAx>
        <c:axId val="270817152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70815616"/>
        <c:crosses val="autoZero"/>
        <c:crossBetween val="between"/>
        <c:majorUnit val="0.5"/>
      </c:valAx>
    </c:plotArea>
    <c:legend>
      <c:legendPos val="r"/>
      <c:layout>
        <c:manualLayout>
          <c:xMode val="edge"/>
          <c:yMode val="edge"/>
          <c:x val="0.15094769766101743"/>
          <c:y val="2.268060097600891E-3"/>
          <c:w val="0.84905230233898266"/>
          <c:h val="0.11276588690616711"/>
        </c:manualLayout>
      </c:layout>
      <c:overlay val="0"/>
      <c:txPr>
        <a:bodyPr/>
        <a:lstStyle/>
        <a:p>
          <a:pPr algn="ctr">
            <a:defRPr lang="en-US" sz="1200" b="0" i="0" u="none" strike="noStrike" kern="1200" baseline="0">
              <a:solidFill>
                <a:schemeClr val="tx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1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0782432375545327"/>
          <c:y val="0.2410821579358759"/>
          <c:w val="0.52605159783064237"/>
          <c:h val="0.7362887711519450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Так, і я є активним членом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Південь</c:v>
                </c:pt>
                <c:pt idx="2">
                  <c:v>Північ</c:v>
                </c:pt>
                <c:pt idx="3">
                  <c:v>Захід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Лист1!$B$2:$B$18</c:f>
              <c:numCache>
                <c:formatCode>0</c:formatCode>
                <c:ptCount val="17"/>
                <c:pt idx="0">
                  <c:v>22.0744680851064</c:v>
                </c:pt>
                <c:pt idx="1">
                  <c:v>23.275862068965498</c:v>
                </c:pt>
                <c:pt idx="2">
                  <c:v>18.021978021978001</c:v>
                </c:pt>
                <c:pt idx="3">
                  <c:v>21.2213740458015</c:v>
                </c:pt>
                <c:pt idx="4">
                  <c:v>24.822695035460999</c:v>
                </c:pt>
                <c:pt idx="6">
                  <c:v>22.1251819505095</c:v>
                </c:pt>
                <c:pt idx="7">
                  <c:v>20.819672131147499</c:v>
                </c:pt>
                <c:pt idx="8">
                  <c:v>21.194879089615899</c:v>
                </c:pt>
                <c:pt idx="10">
                  <c:v>25.6993006993007</c:v>
                </c:pt>
                <c:pt idx="11">
                  <c:v>18.685121107266401</c:v>
                </c:pt>
                <c:pt idx="12">
                  <c:v>17.733990147783299</c:v>
                </c:pt>
                <c:pt idx="13">
                  <c:v>21.145975443383399</c:v>
                </c:pt>
                <c:pt idx="15">
                  <c:v>25.787401574803098</c:v>
                </c:pt>
                <c:pt idx="16">
                  <c:v>16.869918699187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48-4455-B143-3038C6DEF76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Так, і я іноді беру активну участь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Південь</c:v>
                </c:pt>
                <c:pt idx="2">
                  <c:v>Північ</c:v>
                </c:pt>
                <c:pt idx="3">
                  <c:v>Захід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Лист1!$C$2:$C$18</c:f>
              <c:numCache>
                <c:formatCode>0</c:formatCode>
                <c:ptCount val="17"/>
                <c:pt idx="0">
                  <c:v>33.776595744680797</c:v>
                </c:pt>
                <c:pt idx="1">
                  <c:v>35.775862068965502</c:v>
                </c:pt>
                <c:pt idx="2">
                  <c:v>35.824175824175803</c:v>
                </c:pt>
                <c:pt idx="3">
                  <c:v>34.503816793893101</c:v>
                </c:pt>
                <c:pt idx="4">
                  <c:v>30.851063829787201</c:v>
                </c:pt>
                <c:pt idx="6">
                  <c:v>38.719068413391597</c:v>
                </c:pt>
                <c:pt idx="7">
                  <c:v>31.311475409836099</c:v>
                </c:pt>
                <c:pt idx="8">
                  <c:v>32.574679943101003</c:v>
                </c:pt>
                <c:pt idx="10">
                  <c:v>47.377622377622401</c:v>
                </c:pt>
                <c:pt idx="11">
                  <c:v>32.871972318339097</c:v>
                </c:pt>
                <c:pt idx="12">
                  <c:v>30.2955665024631</c:v>
                </c:pt>
                <c:pt idx="13">
                  <c:v>26.875852660300101</c:v>
                </c:pt>
                <c:pt idx="15">
                  <c:v>34.842519685039399</c:v>
                </c:pt>
                <c:pt idx="16">
                  <c:v>33.739837398374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48-4455-B143-3038C6DEF76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Так,  хоча зараз я не член, але раніше брав/ла активну участь</c:v>
                </c:pt>
              </c:strCache>
            </c:strRef>
          </c:tx>
          <c:spPr>
            <a:solidFill>
              <a:srgbClr val="BFDCF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Південь</c:v>
                </c:pt>
                <c:pt idx="2">
                  <c:v>Північ</c:v>
                </c:pt>
                <c:pt idx="3">
                  <c:v>Захід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Лист1!$D$2:$D$18</c:f>
              <c:numCache>
                <c:formatCode>0</c:formatCode>
                <c:ptCount val="17"/>
                <c:pt idx="0">
                  <c:v>19.946808510638299</c:v>
                </c:pt>
                <c:pt idx="1">
                  <c:v>16.379310344827601</c:v>
                </c:pt>
                <c:pt idx="2">
                  <c:v>21.538461538461501</c:v>
                </c:pt>
                <c:pt idx="3">
                  <c:v>18.625954198473298</c:v>
                </c:pt>
                <c:pt idx="4">
                  <c:v>17.021276595744698</c:v>
                </c:pt>
                <c:pt idx="6">
                  <c:v>19.941775836972301</c:v>
                </c:pt>
                <c:pt idx="7">
                  <c:v>21.8032786885246</c:v>
                </c:pt>
                <c:pt idx="8">
                  <c:v>15.789473684210501</c:v>
                </c:pt>
                <c:pt idx="10">
                  <c:v>16.258741258741299</c:v>
                </c:pt>
                <c:pt idx="11">
                  <c:v>22.4913494809689</c:v>
                </c:pt>
                <c:pt idx="12">
                  <c:v>22.660098522167502</c:v>
                </c:pt>
                <c:pt idx="13">
                  <c:v>17.871759890859501</c:v>
                </c:pt>
                <c:pt idx="15">
                  <c:v>16.830708661417301</c:v>
                </c:pt>
                <c:pt idx="16">
                  <c:v>21.341463414634099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48-4455-B143-3038C6DEF762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Південь</c:v>
                </c:pt>
                <c:pt idx="2">
                  <c:v>Північ</c:v>
                </c:pt>
                <c:pt idx="3">
                  <c:v>Захід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Лист1!$E$2:$E$18</c:f>
              <c:numCache>
                <c:formatCode>General</c:formatCode>
                <c:ptCount val="17"/>
                <c:pt idx="0" formatCode="0">
                  <c:v>1.3297872340425501</c:v>
                </c:pt>
                <c:pt idx="2" formatCode="0">
                  <c:v>1.5384615384615401</c:v>
                </c:pt>
                <c:pt idx="3" formatCode="0">
                  <c:v>2.7480916030534401</c:v>
                </c:pt>
                <c:pt idx="7" formatCode="0">
                  <c:v>1.9672131147541001</c:v>
                </c:pt>
                <c:pt idx="8" formatCode="0">
                  <c:v>2.4182076813655802</c:v>
                </c:pt>
                <c:pt idx="11" formatCode="0">
                  <c:v>2.4221453287197199</c:v>
                </c:pt>
                <c:pt idx="12" formatCode="0">
                  <c:v>1.2315270935960601</c:v>
                </c:pt>
                <c:pt idx="13" formatCode="0">
                  <c:v>2.3192360163710801</c:v>
                </c:pt>
                <c:pt idx="15" formatCode="0">
                  <c:v>1.6732283464566899</c:v>
                </c:pt>
                <c:pt idx="16" formatCode="0">
                  <c:v>1.4227642276422801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48-4455-B143-3038C6DEF762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Тільки знаю, що такі існують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Південь</c:v>
                </c:pt>
                <c:pt idx="2">
                  <c:v>Північ</c:v>
                </c:pt>
                <c:pt idx="3">
                  <c:v>Захід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Лист1!$F$2:$F$18</c:f>
              <c:numCache>
                <c:formatCode>0</c:formatCode>
                <c:ptCount val="17"/>
                <c:pt idx="0">
                  <c:v>7.18085106382979</c:v>
                </c:pt>
                <c:pt idx="1">
                  <c:v>5.6034482758620703</c:v>
                </c:pt>
                <c:pt idx="2">
                  <c:v>7.9120879120879097</c:v>
                </c:pt>
                <c:pt idx="3">
                  <c:v>10.2290076335878</c:v>
                </c:pt>
                <c:pt idx="4">
                  <c:v>6.0283687943262398</c:v>
                </c:pt>
                <c:pt idx="6">
                  <c:v>7.5691411935953399</c:v>
                </c:pt>
                <c:pt idx="7">
                  <c:v>8.8524590163934391</c:v>
                </c:pt>
                <c:pt idx="8">
                  <c:v>7.6813655761024204</c:v>
                </c:pt>
                <c:pt idx="10">
                  <c:v>4.8951048951048897</c:v>
                </c:pt>
                <c:pt idx="11">
                  <c:v>10.726643598615899</c:v>
                </c:pt>
                <c:pt idx="12">
                  <c:v>9.8522167487684698</c:v>
                </c:pt>
                <c:pt idx="13">
                  <c:v>8.3219645293315097</c:v>
                </c:pt>
                <c:pt idx="15">
                  <c:v>7.5787401574803201</c:v>
                </c:pt>
                <c:pt idx="16">
                  <c:v>8.4349593495935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48-4455-B143-3038C6DEF762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Ні, не знаю про такі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Лист1!$A$2:$A$18</c:f>
              <c:strCache>
                <c:ptCount val="17"/>
                <c:pt idx="0">
                  <c:v>Схід</c:v>
                </c:pt>
                <c:pt idx="1">
                  <c:v>Південь</c:v>
                </c:pt>
                <c:pt idx="2">
                  <c:v>Північ</c:v>
                </c:pt>
                <c:pt idx="3">
                  <c:v>Захід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</c:strCache>
            </c:strRef>
          </c:cat>
          <c:val>
            <c:numRef>
              <c:f>Лист1!$G$2:$G$18</c:f>
              <c:numCache>
                <c:formatCode>0</c:formatCode>
                <c:ptCount val="17"/>
                <c:pt idx="0">
                  <c:v>15.6914893617021</c:v>
                </c:pt>
                <c:pt idx="1">
                  <c:v>18.965517241379299</c:v>
                </c:pt>
                <c:pt idx="2">
                  <c:v>15.1648351648352</c:v>
                </c:pt>
                <c:pt idx="3">
                  <c:v>12.671755725190801</c:v>
                </c:pt>
                <c:pt idx="4">
                  <c:v>20.921985815602799</c:v>
                </c:pt>
                <c:pt idx="6">
                  <c:v>11.353711790393</c:v>
                </c:pt>
                <c:pt idx="7">
                  <c:v>15.2459016393443</c:v>
                </c:pt>
                <c:pt idx="8">
                  <c:v>20.3413940256046</c:v>
                </c:pt>
                <c:pt idx="10">
                  <c:v>5.41958041958042</c:v>
                </c:pt>
                <c:pt idx="11">
                  <c:v>12.802768166090001</c:v>
                </c:pt>
                <c:pt idx="12">
                  <c:v>18.226600985221701</c:v>
                </c:pt>
                <c:pt idx="13">
                  <c:v>23.4652114597544</c:v>
                </c:pt>
                <c:pt idx="15">
                  <c:v>13.2874015748032</c:v>
                </c:pt>
                <c:pt idx="16">
                  <c:v>18.191056910569099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548-4455-B143-3038C6DEF76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270874496"/>
        <c:axId val="270876032"/>
      </c:barChart>
      <c:catAx>
        <c:axId val="27087449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270876032"/>
        <c:crosses val="autoZero"/>
        <c:auto val="1"/>
        <c:lblAlgn val="ctr"/>
        <c:lblOffset val="100"/>
        <c:noMultiLvlLbl val="0"/>
      </c:catAx>
      <c:valAx>
        <c:axId val="270876032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70874496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1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23"/>
          <c:y val="0.11344407347549437"/>
          <c:w val="0.46204486146116036"/>
          <c:h val="0.8394347301193951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8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1-5D6F-4DBD-90EB-1D84154E0960}"/>
              </c:ext>
            </c:extLst>
          </c:dPt>
          <c:dPt>
            <c:idx val="9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4-65A1-4ED6-8CC0-AE6312F9CF60}"/>
              </c:ext>
            </c:extLst>
          </c:dPt>
          <c:dPt>
            <c:idx val="10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6-65A1-4ED6-8CC0-AE6312F9CF60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01CD-4463-A994-D75E4345FA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Брак часу</c:v>
                </c:pt>
                <c:pt idx="1">
                  <c:v>Не маю бажання займатися частіше</c:v>
                </c:pt>
                <c:pt idx="2">
                  <c:v>Безпекові ризики</c:v>
                </c:pt>
                <c:pt idx="3">
                  <c:v>Висока вартість занять або спорядження</c:v>
                </c:pt>
                <c:pt idx="4">
                  <c:v>Стан здоров’я або недостатня безбар’єрність</c:v>
                </c:pt>
                <c:pt idx="5">
                  <c:v>Брак спортивних місць або секцій поблизу</c:v>
                </c:pt>
                <c:pt idx="6">
                  <c:v>Немає з ким займатися, некомфортно в групі</c:v>
                </c:pt>
                <c:pt idx="7">
                  <c:v>Наявні заняття не відповідають моїм потребам</c:v>
                </c:pt>
                <c:pt idx="8">
                  <c:v>Інше</c:v>
                </c:pt>
                <c:pt idx="9">
                  <c:v>Нічого не заважає</c:v>
                </c:pt>
                <c:pt idx="10">
                  <c:v>Важко відповісти</c:v>
                </c:pt>
              </c:strCache>
            </c:strRef>
          </c:cat>
          <c:val>
            <c:numRef>
              <c:f>Лист1!$B$2:$B$12</c:f>
              <c:numCache>
                <c:formatCode>0</c:formatCode>
                <c:ptCount val="11"/>
                <c:pt idx="0">
                  <c:v>57.6</c:v>
                </c:pt>
                <c:pt idx="1">
                  <c:v>18.100000000000001</c:v>
                </c:pt>
                <c:pt idx="2">
                  <c:v>9.85</c:v>
                </c:pt>
                <c:pt idx="3">
                  <c:v>9.4</c:v>
                </c:pt>
                <c:pt idx="4">
                  <c:v>8.9499999999999993</c:v>
                </c:pt>
                <c:pt idx="5">
                  <c:v>8.4499999999999993</c:v>
                </c:pt>
                <c:pt idx="6">
                  <c:v>6.25</c:v>
                </c:pt>
                <c:pt idx="7">
                  <c:v>3.5</c:v>
                </c:pt>
                <c:pt idx="8">
                  <c:v>3.4</c:v>
                </c:pt>
                <c:pt idx="9">
                  <c:v>12.65</c:v>
                </c:pt>
                <c:pt idx="10">
                  <c:v>1.05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70908416"/>
        <c:axId val="270914304"/>
      </c:barChart>
      <c:catAx>
        <c:axId val="27090841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70914304"/>
        <c:crosses val="autoZero"/>
        <c:auto val="1"/>
        <c:lblAlgn val="ctr"/>
        <c:lblOffset val="100"/>
        <c:noMultiLvlLbl val="0"/>
      </c:catAx>
      <c:valAx>
        <c:axId val="270914304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one"/>
        <c:crossAx val="27090841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1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22"/>
          <c:y val="8.0675510695884758E-2"/>
          <c:w val="0.40802031686889534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FFB094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3EF97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Pt>
            <c:idx val="5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B-1331-4704-902B-8B433ACD1F1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Набагато погіршилось</c:v>
                </c:pt>
                <c:pt idx="1">
                  <c:v>Дещо погіршилось</c:v>
                </c:pt>
                <c:pt idx="2">
                  <c:v>Залишилось на попередньому рівні </c:v>
                </c:pt>
                <c:pt idx="3">
                  <c:v>Дещо покращилось</c:v>
                </c:pt>
                <c:pt idx="4">
                  <c:v>Набагато покращилось</c:v>
                </c:pt>
                <c:pt idx="5">
                  <c:v>Важко відповісти</c:v>
                </c:pt>
              </c:strCache>
            </c:strRef>
          </c:cat>
          <c:val>
            <c:numRef>
              <c:f>Лист1!$B$2:$B$7</c:f>
              <c:numCache>
                <c:formatCode>0</c:formatCode>
                <c:ptCount val="6"/>
                <c:pt idx="0">
                  <c:v>7.6</c:v>
                </c:pt>
                <c:pt idx="1">
                  <c:v>27.1</c:v>
                </c:pt>
                <c:pt idx="2">
                  <c:v>45.5</c:v>
                </c:pt>
                <c:pt idx="3">
                  <c:v>14.75</c:v>
                </c:pt>
                <c:pt idx="4">
                  <c:v>2.7</c:v>
                </c:pt>
                <c:pt idx="5">
                  <c:v>2.35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7399427583613789"/>
          <c:y val="0.66451726617128948"/>
          <c:w val="0.52064891357469967"/>
          <c:h val="0.32030674614476157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1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58"/>
          <c:h val="0.9407008146808822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Лист1!$A$2:$A$23</c:f>
              <c:strCache>
                <c:ptCount val="22"/>
                <c:pt idx="0">
                  <c:v>Центр</c:v>
                </c:pt>
                <c:pt idx="1">
                  <c:v>Захід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  <c:pt idx="18">
                  <c:v>Забезпечені</c:v>
                </c:pt>
                <c:pt idx="19">
                  <c:v>Середнього рівня</c:v>
                </c:pt>
                <c:pt idx="20">
                  <c:v>Малозабезпечені</c:v>
                </c:pt>
                <c:pt idx="21">
                  <c:v>Бідні</c:v>
                </c:pt>
              </c:strCache>
            </c:strRef>
          </c:cat>
          <c:val>
            <c:numRef>
              <c:f>Лист1!$B$2:$B$23</c:f>
              <c:numCache>
                <c:formatCode>0</c:formatCode>
                <c:ptCount val="22"/>
                <c:pt idx="0">
                  <c:v>3.9007092198581601</c:v>
                </c:pt>
                <c:pt idx="1">
                  <c:v>2.44274809160305</c:v>
                </c:pt>
                <c:pt idx="2">
                  <c:v>3.51648351648352</c:v>
                </c:pt>
                <c:pt idx="3">
                  <c:v>2.1551724137931001</c:v>
                </c:pt>
                <c:pt idx="4">
                  <c:v>1.59574468085106</c:v>
                </c:pt>
                <c:pt idx="6">
                  <c:v>2.9112081513828199</c:v>
                </c:pt>
                <c:pt idx="7">
                  <c:v>2.7868852459016402</c:v>
                </c:pt>
                <c:pt idx="8">
                  <c:v>2.4182076813655802</c:v>
                </c:pt>
                <c:pt idx="10">
                  <c:v>4.37062937062937</c:v>
                </c:pt>
                <c:pt idx="11">
                  <c:v>3.8062283737024201</c:v>
                </c:pt>
                <c:pt idx="12">
                  <c:v>1.72413793103448</c:v>
                </c:pt>
                <c:pt idx="13">
                  <c:v>1.5006821282401099</c:v>
                </c:pt>
                <c:pt idx="15">
                  <c:v>3.6417322834645698</c:v>
                </c:pt>
                <c:pt idx="16">
                  <c:v>1.7276422764227599</c:v>
                </c:pt>
                <c:pt idx="18">
                  <c:v>4.5</c:v>
                </c:pt>
                <c:pt idx="19">
                  <c:v>2.3421588594704699</c:v>
                </c:pt>
                <c:pt idx="20">
                  <c:v>0.97402597402597402</c:v>
                </c:pt>
                <c:pt idx="21">
                  <c:v>1.5384615384615401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Лист1!$A$2:$A$23</c:f>
              <c:strCache>
                <c:ptCount val="22"/>
                <c:pt idx="0">
                  <c:v>Центр</c:v>
                </c:pt>
                <c:pt idx="1">
                  <c:v>Захід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  <c:pt idx="18">
                  <c:v>Забезпечені</c:v>
                </c:pt>
                <c:pt idx="19">
                  <c:v>Середнього рівня</c:v>
                </c:pt>
                <c:pt idx="20">
                  <c:v>Малозабезпечені</c:v>
                </c:pt>
                <c:pt idx="21">
                  <c:v>Бідні</c:v>
                </c:pt>
              </c:strCache>
            </c:strRef>
          </c:cat>
          <c:val>
            <c:numRef>
              <c:f>Лист1!$C$2:$C$23</c:f>
              <c:numCache>
                <c:formatCode>0</c:formatCode>
                <c:ptCount val="22"/>
                <c:pt idx="0">
                  <c:v>16.312056737588701</c:v>
                </c:pt>
                <c:pt idx="1">
                  <c:v>15.725190839694701</c:v>
                </c:pt>
                <c:pt idx="2">
                  <c:v>14.285714285714301</c:v>
                </c:pt>
                <c:pt idx="3">
                  <c:v>13.7931034482759</c:v>
                </c:pt>
                <c:pt idx="4">
                  <c:v>13.031914893617</c:v>
                </c:pt>
                <c:pt idx="6">
                  <c:v>14.1193595342067</c:v>
                </c:pt>
                <c:pt idx="7">
                  <c:v>15.9016393442623</c:v>
                </c:pt>
                <c:pt idx="8">
                  <c:v>14.3669985775249</c:v>
                </c:pt>
                <c:pt idx="10">
                  <c:v>18.881118881118901</c:v>
                </c:pt>
                <c:pt idx="11">
                  <c:v>17.301038062283698</c:v>
                </c:pt>
                <c:pt idx="12">
                  <c:v>15.0246305418719</c:v>
                </c:pt>
                <c:pt idx="13">
                  <c:v>10.3683492496589</c:v>
                </c:pt>
                <c:pt idx="15">
                  <c:v>16.732283464566901</c:v>
                </c:pt>
                <c:pt idx="16">
                  <c:v>12.7032520325203</c:v>
                </c:pt>
                <c:pt idx="18">
                  <c:v>22.1666666666667</c:v>
                </c:pt>
                <c:pt idx="19">
                  <c:v>13.2382892057026</c:v>
                </c:pt>
                <c:pt idx="20">
                  <c:v>8.1168831168831197</c:v>
                </c:pt>
                <c:pt idx="21">
                  <c:v>1.5384615384615401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Column12</c:v>
                </c:pt>
              </c:strCache>
            </c:strRef>
          </c:tx>
          <c:spPr>
            <a:solidFill>
              <a:srgbClr val="F3EF97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Лист1!$A$2:$A$23</c:f>
              <c:strCache>
                <c:ptCount val="22"/>
                <c:pt idx="0">
                  <c:v>Центр</c:v>
                </c:pt>
                <c:pt idx="1">
                  <c:v>Захід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  <c:pt idx="18">
                  <c:v>Забезпечені</c:v>
                </c:pt>
                <c:pt idx="19">
                  <c:v>Середнього рівня</c:v>
                </c:pt>
                <c:pt idx="20">
                  <c:v>Малозабезпечені</c:v>
                </c:pt>
                <c:pt idx="21">
                  <c:v>Бідні</c:v>
                </c:pt>
              </c:strCache>
            </c:strRef>
          </c:cat>
          <c:val>
            <c:numRef>
              <c:f>Лист1!$D$2:$D$23</c:f>
              <c:numCache>
                <c:formatCode>0</c:formatCode>
                <c:ptCount val="22"/>
                <c:pt idx="0">
                  <c:v>42.907801418439703</c:v>
                </c:pt>
                <c:pt idx="1">
                  <c:v>49.465648854961799</c:v>
                </c:pt>
                <c:pt idx="2">
                  <c:v>42.417582417582402</c:v>
                </c:pt>
                <c:pt idx="3">
                  <c:v>42.672413793103402</c:v>
                </c:pt>
                <c:pt idx="4">
                  <c:v>46.010638297872298</c:v>
                </c:pt>
                <c:pt idx="6">
                  <c:v>43.668122270742401</c:v>
                </c:pt>
                <c:pt idx="7">
                  <c:v>44.0983606557377</c:v>
                </c:pt>
                <c:pt idx="8">
                  <c:v>48.506401137980099</c:v>
                </c:pt>
                <c:pt idx="10">
                  <c:v>49.825174825174798</c:v>
                </c:pt>
                <c:pt idx="11">
                  <c:v>47.404844290657401</c:v>
                </c:pt>
                <c:pt idx="12">
                  <c:v>43.1034482758621</c:v>
                </c:pt>
                <c:pt idx="13">
                  <c:v>42.701227830832202</c:v>
                </c:pt>
                <c:pt idx="15">
                  <c:v>45.964566929133902</c:v>
                </c:pt>
                <c:pt idx="16">
                  <c:v>45.020325203252</c:v>
                </c:pt>
                <c:pt idx="18">
                  <c:v>51.8333333333333</c:v>
                </c:pt>
                <c:pt idx="19">
                  <c:v>46.537678207739297</c:v>
                </c:pt>
                <c:pt idx="20">
                  <c:v>35.389610389610397</c:v>
                </c:pt>
                <c:pt idx="21">
                  <c:v>21.538461538461501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Лист1!$A$2:$A$23</c:f>
              <c:strCache>
                <c:ptCount val="22"/>
                <c:pt idx="0">
                  <c:v>Центр</c:v>
                </c:pt>
                <c:pt idx="1">
                  <c:v>Захід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  <c:pt idx="18">
                  <c:v>Забезпечені</c:v>
                </c:pt>
                <c:pt idx="19">
                  <c:v>Середнього рівня</c:v>
                </c:pt>
                <c:pt idx="20">
                  <c:v>Малозабезпечені</c:v>
                </c:pt>
                <c:pt idx="21">
                  <c:v>Бідні</c:v>
                </c:pt>
              </c:strCache>
            </c:strRef>
          </c:cat>
          <c:val>
            <c:numRef>
              <c:f>Лист1!$E$2:$E$23</c:f>
              <c:numCache>
                <c:formatCode>0</c:formatCode>
                <c:ptCount val="22"/>
                <c:pt idx="0">
                  <c:v>1.4184397163120599</c:v>
                </c:pt>
                <c:pt idx="1">
                  <c:v>3.5114503816793898</c:v>
                </c:pt>
                <c:pt idx="2">
                  <c:v>1.9780219780219801</c:v>
                </c:pt>
                <c:pt idx="3">
                  <c:v>0.86206896551724099</c:v>
                </c:pt>
                <c:pt idx="4">
                  <c:v>2.3936170212765999</c:v>
                </c:pt>
                <c:pt idx="6">
                  <c:v>2.62008733624454</c:v>
                </c:pt>
                <c:pt idx="7">
                  <c:v>2.4590163934426199</c:v>
                </c:pt>
                <c:pt idx="8">
                  <c:v>1.9914651493598901</c:v>
                </c:pt>
                <c:pt idx="10">
                  <c:v>3.8461538461538498</c:v>
                </c:pt>
                <c:pt idx="11">
                  <c:v>2.0761245674740501</c:v>
                </c:pt>
                <c:pt idx="12">
                  <c:v>1.72413793103448</c:v>
                </c:pt>
                <c:pt idx="13">
                  <c:v>1.6371077762619399</c:v>
                </c:pt>
                <c:pt idx="15">
                  <c:v>2.5590551181102401</c:v>
                </c:pt>
                <c:pt idx="16">
                  <c:v>2.1341463414634099</c:v>
                </c:pt>
                <c:pt idx="18">
                  <c:v>1.5</c:v>
                </c:pt>
                <c:pt idx="19">
                  <c:v>1.9348268839103899</c:v>
                </c:pt>
                <c:pt idx="20">
                  <c:v>1.62337662337662</c:v>
                </c:pt>
                <c:pt idx="21">
                  <c:v>1.5384615384615401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Лист1!$A$2:$A$23</c:f>
              <c:strCache>
                <c:ptCount val="22"/>
                <c:pt idx="0">
                  <c:v>Центр</c:v>
                </c:pt>
                <c:pt idx="1">
                  <c:v>Захід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  <c:pt idx="18">
                  <c:v>Забезпечені</c:v>
                </c:pt>
                <c:pt idx="19">
                  <c:v>Середнього рівня</c:v>
                </c:pt>
                <c:pt idx="20">
                  <c:v>Малозабезпечені</c:v>
                </c:pt>
                <c:pt idx="21">
                  <c:v>Бідні</c:v>
                </c:pt>
              </c:strCache>
            </c:strRef>
          </c:cat>
          <c:val>
            <c:numRef>
              <c:f>Лист1!$F$2:$F$23</c:f>
              <c:numCache>
                <c:formatCode>0</c:formatCode>
                <c:ptCount val="22"/>
                <c:pt idx="0">
                  <c:v>27.304964539007099</c:v>
                </c:pt>
                <c:pt idx="1">
                  <c:v>24.274809160305299</c:v>
                </c:pt>
                <c:pt idx="2">
                  <c:v>28.3516483516484</c:v>
                </c:pt>
                <c:pt idx="3">
                  <c:v>30.6034482758621</c:v>
                </c:pt>
                <c:pt idx="4">
                  <c:v>28.1914893617021</c:v>
                </c:pt>
                <c:pt idx="6">
                  <c:v>28.675400291120798</c:v>
                </c:pt>
                <c:pt idx="7">
                  <c:v>27.0491803278689</c:v>
                </c:pt>
                <c:pt idx="8">
                  <c:v>25.6045519203414</c:v>
                </c:pt>
                <c:pt idx="10">
                  <c:v>19.755244755244799</c:v>
                </c:pt>
                <c:pt idx="11">
                  <c:v>23.183391003460201</c:v>
                </c:pt>
                <c:pt idx="12">
                  <c:v>28.325123152709399</c:v>
                </c:pt>
                <c:pt idx="13">
                  <c:v>33.697135061391499</c:v>
                </c:pt>
                <c:pt idx="15">
                  <c:v>23.720472440944899</c:v>
                </c:pt>
                <c:pt idx="16">
                  <c:v>30.589430894308901</c:v>
                </c:pt>
                <c:pt idx="18">
                  <c:v>17.8333333333333</c:v>
                </c:pt>
                <c:pt idx="19">
                  <c:v>30.346232179226099</c:v>
                </c:pt>
                <c:pt idx="20">
                  <c:v>35.714285714285701</c:v>
                </c:pt>
                <c:pt idx="21">
                  <c:v>35.384615384615401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Лист1!$A$2:$A$23</c:f>
              <c:strCache>
                <c:ptCount val="22"/>
                <c:pt idx="0">
                  <c:v>Центр</c:v>
                </c:pt>
                <c:pt idx="1">
                  <c:v>Захід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Схід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  <c:pt idx="18">
                  <c:v>Забезпечені</c:v>
                </c:pt>
                <c:pt idx="19">
                  <c:v>Середнього рівня</c:v>
                </c:pt>
                <c:pt idx="20">
                  <c:v>Малозабезпечені</c:v>
                </c:pt>
                <c:pt idx="21">
                  <c:v>Бідні</c:v>
                </c:pt>
              </c:strCache>
            </c:strRef>
          </c:cat>
          <c:val>
            <c:numRef>
              <c:f>Лист1!$G$2:$G$23</c:f>
              <c:numCache>
                <c:formatCode>0</c:formatCode>
                <c:ptCount val="22"/>
                <c:pt idx="0">
                  <c:v>8.1560283687943294</c:v>
                </c:pt>
                <c:pt idx="1">
                  <c:v>4.5801526717557204</c:v>
                </c:pt>
                <c:pt idx="2">
                  <c:v>9.4505494505494507</c:v>
                </c:pt>
                <c:pt idx="3">
                  <c:v>9.9137931034482794</c:v>
                </c:pt>
                <c:pt idx="4">
                  <c:v>8.7765957446808507</c:v>
                </c:pt>
                <c:pt idx="6">
                  <c:v>8.0058224163027703</c:v>
                </c:pt>
                <c:pt idx="7">
                  <c:v>7.7049180327868898</c:v>
                </c:pt>
                <c:pt idx="8">
                  <c:v>7.1123755334281702</c:v>
                </c:pt>
                <c:pt idx="10">
                  <c:v>3.3216783216783199</c:v>
                </c:pt>
                <c:pt idx="11">
                  <c:v>6.2283737024221404</c:v>
                </c:pt>
                <c:pt idx="12">
                  <c:v>10.098522167487699</c:v>
                </c:pt>
                <c:pt idx="13">
                  <c:v>10.0954979536153</c:v>
                </c:pt>
                <c:pt idx="15">
                  <c:v>7.3818897637795304</c:v>
                </c:pt>
                <c:pt idx="16">
                  <c:v>7.8252032520325203</c:v>
                </c:pt>
                <c:pt idx="18">
                  <c:v>2.1666666666666701</c:v>
                </c:pt>
                <c:pt idx="19">
                  <c:v>5.6008146639511196</c:v>
                </c:pt>
                <c:pt idx="20">
                  <c:v>18.181818181818201</c:v>
                </c:pt>
                <c:pt idx="21">
                  <c:v>38.461538461538503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FF-42D0-8B7A-D4D430AD4FD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272024704"/>
        <c:axId val="272026240"/>
      </c:barChart>
      <c:catAx>
        <c:axId val="27202470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272026240"/>
        <c:crosses val="autoZero"/>
        <c:auto val="1"/>
        <c:lblAlgn val="ctr"/>
        <c:lblOffset val="100"/>
        <c:noMultiLvlLbl val="0"/>
      </c:catAx>
      <c:valAx>
        <c:axId val="27202624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7202470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1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23"/>
          <c:y val="0.11344407347549437"/>
          <c:w val="0.46204486146116036"/>
          <c:h val="0.8394347301193951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9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2-A81B-4FD8-806A-1382DC2E15DC}"/>
              </c:ext>
            </c:extLst>
          </c:dPt>
          <c:dPt>
            <c:idx val="10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4-A81B-4FD8-806A-1382DC2E15DC}"/>
              </c:ext>
            </c:extLst>
          </c:dPt>
          <c:dPt>
            <c:idx val="11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6-A81B-4FD8-806A-1382DC2E15DC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E8A1-4B98-8A04-22FF91793E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Заробітна плата</c:v>
                </c:pt>
                <c:pt idx="1">
                  <c:v>Кошти родичів, чоловіка/дружини</c:v>
                </c:pt>
                <c:pt idx="2">
                  <c:v>Стипендія</c:v>
                </c:pt>
                <c:pt idx="3">
                  <c:v>Соціальна допомога</c:v>
                </c:pt>
                <c:pt idx="4">
                  <c:v>Дохід від бізнесу</c:v>
                </c:pt>
                <c:pt idx="5">
                  <c:v>Витрачаю заощадження</c:v>
                </c:pt>
                <c:pt idx="6">
                  <c:v>Виплати на дитину</c:v>
                </c:pt>
                <c:pt idx="7">
                  <c:v>Пенсія, виплати по інвалідності</c:v>
                </c:pt>
                <c:pt idx="8">
                  <c:v>Позичені кошти, кредит</c:v>
                </c:pt>
                <c:pt idx="9">
                  <c:v>Інше</c:v>
                </c:pt>
                <c:pt idx="10">
                  <c:v>Не маю джерела доходу</c:v>
                </c:pt>
                <c:pt idx="11">
                  <c:v>Важко відповісти</c:v>
                </c:pt>
              </c:strCache>
            </c:strRef>
          </c:cat>
          <c:val>
            <c:numRef>
              <c:f>Лист1!$B$2:$B$13</c:f>
              <c:numCache>
                <c:formatCode>0</c:formatCode>
                <c:ptCount val="12"/>
                <c:pt idx="0">
                  <c:v>60.75</c:v>
                </c:pt>
                <c:pt idx="1">
                  <c:v>27.35</c:v>
                </c:pt>
                <c:pt idx="2">
                  <c:v>9.4499999999999993</c:v>
                </c:pt>
                <c:pt idx="3">
                  <c:v>6.8</c:v>
                </c:pt>
                <c:pt idx="4">
                  <c:v>6.4</c:v>
                </c:pt>
                <c:pt idx="5">
                  <c:v>4.3499999999999996</c:v>
                </c:pt>
                <c:pt idx="6">
                  <c:v>4.3499999999999996</c:v>
                </c:pt>
                <c:pt idx="7">
                  <c:v>3.4</c:v>
                </c:pt>
                <c:pt idx="8">
                  <c:v>1.6</c:v>
                </c:pt>
                <c:pt idx="9">
                  <c:v>1.5</c:v>
                </c:pt>
                <c:pt idx="10">
                  <c:v>3.7</c:v>
                </c:pt>
                <c:pt idx="1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72106240"/>
        <c:axId val="272107776"/>
      </c:barChart>
      <c:catAx>
        <c:axId val="27210624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72107776"/>
        <c:crosses val="autoZero"/>
        <c:auto val="1"/>
        <c:lblAlgn val="ctr"/>
        <c:lblOffset val="100"/>
        <c:noMultiLvlLbl val="0"/>
      </c:catAx>
      <c:valAx>
        <c:axId val="272107776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one"/>
        <c:crossAx val="27210624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1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22"/>
          <c:y val="8.0675510695884758E-2"/>
          <c:w val="0.40802031686889534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FB094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Так</c:v>
                </c:pt>
                <c:pt idx="1">
                  <c:v>Скоріше так</c:v>
                </c:pt>
                <c:pt idx="2">
                  <c:v>Скоріше ні</c:v>
                </c:pt>
                <c:pt idx="3">
                  <c:v>Ні</c:v>
                </c:pt>
                <c:pt idx="4">
                  <c:v>Важко відповісти</c:v>
                </c:pt>
              </c:strCache>
            </c:strRef>
          </c:cat>
          <c:val>
            <c:numRef>
              <c:f>Лист1!$B$2:$B$6</c:f>
              <c:numCache>
                <c:formatCode>0</c:formatCode>
                <c:ptCount val="5"/>
                <c:pt idx="0">
                  <c:v>28.05</c:v>
                </c:pt>
                <c:pt idx="1">
                  <c:v>15.35</c:v>
                </c:pt>
                <c:pt idx="2">
                  <c:v>10.7</c:v>
                </c:pt>
                <c:pt idx="3">
                  <c:v>45.25</c:v>
                </c:pt>
                <c:pt idx="4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2888965581669704"/>
          <c:y val="0.66451726617128948"/>
          <c:w val="0.44612823702084076"/>
          <c:h val="0.32030674614476157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1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58"/>
          <c:h val="0.9407008146808822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Лист1!$A$2:$A$23</c:f>
              <c:strCache>
                <c:ptCount val="22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Північ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  <c:pt idx="18">
                  <c:v>Бідні</c:v>
                </c:pt>
                <c:pt idx="19">
                  <c:v>Малозабезпечені</c:v>
                </c:pt>
                <c:pt idx="20">
                  <c:v>Середнього рівня</c:v>
                </c:pt>
                <c:pt idx="21">
                  <c:v>Забезпечені</c:v>
                </c:pt>
              </c:strCache>
            </c:strRef>
          </c:cat>
          <c:val>
            <c:numRef>
              <c:f>Лист1!$B$2:$B$23</c:f>
              <c:numCache>
                <c:formatCode>0</c:formatCode>
                <c:ptCount val="22"/>
                <c:pt idx="0">
                  <c:v>28.549618320610701</c:v>
                </c:pt>
                <c:pt idx="1">
                  <c:v>29.078014184397201</c:v>
                </c:pt>
                <c:pt idx="2">
                  <c:v>31.8965517241379</c:v>
                </c:pt>
                <c:pt idx="3">
                  <c:v>27.032967032967001</c:v>
                </c:pt>
                <c:pt idx="4">
                  <c:v>25.2659574468085</c:v>
                </c:pt>
                <c:pt idx="6">
                  <c:v>28.733997155049799</c:v>
                </c:pt>
                <c:pt idx="7">
                  <c:v>27.377049180327901</c:v>
                </c:pt>
                <c:pt idx="8">
                  <c:v>27.9475982532751</c:v>
                </c:pt>
                <c:pt idx="10">
                  <c:v>59.440559440559397</c:v>
                </c:pt>
                <c:pt idx="11">
                  <c:v>14.878892733563999</c:v>
                </c:pt>
                <c:pt idx="12">
                  <c:v>16.995073891625601</c:v>
                </c:pt>
                <c:pt idx="13">
                  <c:v>14.8703956343793</c:v>
                </c:pt>
                <c:pt idx="15">
                  <c:v>21.751968503937</c:v>
                </c:pt>
                <c:pt idx="16">
                  <c:v>34.5528455284553</c:v>
                </c:pt>
                <c:pt idx="18">
                  <c:v>30.769230769230798</c:v>
                </c:pt>
                <c:pt idx="19">
                  <c:v>36.363636363636402</c:v>
                </c:pt>
                <c:pt idx="20">
                  <c:v>26.782077393075401</c:v>
                </c:pt>
                <c:pt idx="21">
                  <c:v>24.1666666666667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Лист1!$A$2:$A$23</c:f>
              <c:strCache>
                <c:ptCount val="22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Північ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  <c:pt idx="18">
                  <c:v>Бідні</c:v>
                </c:pt>
                <c:pt idx="19">
                  <c:v>Малозабезпечені</c:v>
                </c:pt>
                <c:pt idx="20">
                  <c:v>Середнього рівня</c:v>
                </c:pt>
                <c:pt idx="21">
                  <c:v>Забезпечені</c:v>
                </c:pt>
              </c:strCache>
            </c:strRef>
          </c:cat>
          <c:val>
            <c:numRef>
              <c:f>Лист1!$C$2:$C$23</c:f>
              <c:numCache>
                <c:formatCode>0</c:formatCode>
                <c:ptCount val="22"/>
                <c:pt idx="0">
                  <c:v>18.7786259541985</c:v>
                </c:pt>
                <c:pt idx="1">
                  <c:v>16.312056737588701</c:v>
                </c:pt>
                <c:pt idx="2">
                  <c:v>12.9310344827586</c:v>
                </c:pt>
                <c:pt idx="3">
                  <c:v>12.967032967032999</c:v>
                </c:pt>
                <c:pt idx="4">
                  <c:v>13.031914893617</c:v>
                </c:pt>
                <c:pt idx="6">
                  <c:v>15.789473684210501</c:v>
                </c:pt>
                <c:pt idx="7">
                  <c:v>14.590163934426201</c:v>
                </c:pt>
                <c:pt idx="8">
                  <c:v>15.5749636098981</c:v>
                </c:pt>
                <c:pt idx="10">
                  <c:v>17.832167832167801</c:v>
                </c:pt>
                <c:pt idx="11">
                  <c:v>18.3391003460208</c:v>
                </c:pt>
                <c:pt idx="12">
                  <c:v>15.0246305418719</c:v>
                </c:pt>
                <c:pt idx="13">
                  <c:v>12.414733969986401</c:v>
                </c:pt>
                <c:pt idx="15">
                  <c:v>15.6496062992126</c:v>
                </c:pt>
                <c:pt idx="16">
                  <c:v>15.040650406504099</c:v>
                </c:pt>
                <c:pt idx="18">
                  <c:v>20</c:v>
                </c:pt>
                <c:pt idx="19">
                  <c:v>12.987012987012999</c:v>
                </c:pt>
                <c:pt idx="20">
                  <c:v>18.126272912423602</c:v>
                </c:pt>
                <c:pt idx="21">
                  <c:v>12.1666666666667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Лист1!$A$2:$A$23</c:f>
              <c:strCache>
                <c:ptCount val="22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Північ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  <c:pt idx="18">
                  <c:v>Бідні</c:v>
                </c:pt>
                <c:pt idx="19">
                  <c:v>Малозабезпечені</c:v>
                </c:pt>
                <c:pt idx="20">
                  <c:v>Середнього рівня</c:v>
                </c:pt>
                <c:pt idx="21">
                  <c:v>Забезпечені</c:v>
                </c:pt>
              </c:strCache>
            </c:strRef>
          </c:cat>
          <c:val>
            <c:numRef>
              <c:f>Лист1!$D$2:$D$23</c:f>
              <c:numCache>
                <c:formatCode>General</c:formatCode>
                <c:ptCount val="22"/>
                <c:pt idx="0" formatCode="0">
                  <c:v>0.61068702290076304</c:v>
                </c:pt>
                <c:pt idx="2" formatCode="0">
                  <c:v>1.2931034482758601</c:v>
                </c:pt>
                <c:pt idx="3" formatCode="0">
                  <c:v>0.879120879120879</c:v>
                </c:pt>
                <c:pt idx="7" formatCode="0">
                  <c:v>0.98360655737704905</c:v>
                </c:pt>
                <c:pt idx="8" formatCode="0">
                  <c:v>0.58224163027656495</c:v>
                </c:pt>
                <c:pt idx="11" formatCode="0">
                  <c:v>0.69204152249134998</c:v>
                </c:pt>
                <c:pt idx="13" formatCode="0">
                  <c:v>0.95497953615279696</c:v>
                </c:pt>
                <c:pt idx="15" formatCode="0">
                  <c:v>0.78740157480314998</c:v>
                </c:pt>
                <c:pt idx="16" formatCode="0">
                  <c:v>0.50813008130081305</c:v>
                </c:pt>
                <c:pt idx="18" formatCode="0">
                  <c:v>1.5384615384615401</c:v>
                </c:pt>
                <c:pt idx="19" formatCode="0">
                  <c:v>0.97402597402597402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Лист1!$A$2:$A$23</c:f>
              <c:strCache>
                <c:ptCount val="22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Північ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  <c:pt idx="18">
                  <c:v>Бідні</c:v>
                </c:pt>
                <c:pt idx="19">
                  <c:v>Малозабезпечені</c:v>
                </c:pt>
                <c:pt idx="20">
                  <c:v>Середнього рівня</c:v>
                </c:pt>
                <c:pt idx="21">
                  <c:v>Забезпечені</c:v>
                </c:pt>
              </c:strCache>
            </c:strRef>
          </c:cat>
          <c:val>
            <c:numRef>
              <c:f>Лист1!$E$2:$E$23</c:f>
              <c:numCache>
                <c:formatCode>0</c:formatCode>
                <c:ptCount val="22"/>
                <c:pt idx="0">
                  <c:v>10.534351145038199</c:v>
                </c:pt>
                <c:pt idx="1">
                  <c:v>13.8297872340426</c:v>
                </c:pt>
                <c:pt idx="2">
                  <c:v>2.5862068965517202</c:v>
                </c:pt>
                <c:pt idx="3">
                  <c:v>12.967032967032999</c:v>
                </c:pt>
                <c:pt idx="4">
                  <c:v>10.9042553191489</c:v>
                </c:pt>
                <c:pt idx="6">
                  <c:v>9.8150782361308693</c:v>
                </c:pt>
                <c:pt idx="7">
                  <c:v>11.311475409836101</c:v>
                </c:pt>
                <c:pt idx="8">
                  <c:v>11.0625909752547</c:v>
                </c:pt>
                <c:pt idx="10">
                  <c:v>8.2167832167832202</c:v>
                </c:pt>
                <c:pt idx="11">
                  <c:v>16.2629757785467</c:v>
                </c:pt>
                <c:pt idx="12">
                  <c:v>12.807881773399</c:v>
                </c:pt>
                <c:pt idx="13">
                  <c:v>9.2769440654843098</c:v>
                </c:pt>
                <c:pt idx="15">
                  <c:v>11.8110236220472</c:v>
                </c:pt>
                <c:pt idx="16">
                  <c:v>9.5528455284552791</c:v>
                </c:pt>
                <c:pt idx="18">
                  <c:v>12.307692307692299</c:v>
                </c:pt>
                <c:pt idx="19">
                  <c:v>8.7662337662337695</c:v>
                </c:pt>
                <c:pt idx="20">
                  <c:v>11.4052953156823</c:v>
                </c:pt>
                <c:pt idx="21">
                  <c:v>10.3333333333333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Лист1!$A$2:$A$23</c:f>
              <c:strCache>
                <c:ptCount val="22"/>
                <c:pt idx="0">
                  <c:v>Захід</c:v>
                </c:pt>
                <c:pt idx="1">
                  <c:v>Центр</c:v>
                </c:pt>
                <c:pt idx="2">
                  <c:v>Південь</c:v>
                </c:pt>
                <c:pt idx="3">
                  <c:v>Північ</c:v>
                </c:pt>
                <c:pt idx="4">
                  <c:v>Схід</c:v>
                </c:pt>
                <c:pt idx="6">
                  <c:v>Села</c:v>
                </c:pt>
                <c:pt idx="7">
                  <c:v>Інші міста</c:v>
                </c:pt>
                <c:pt idx="8">
                  <c:v>Обласні центри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  <c:pt idx="18">
                  <c:v>Бідні</c:v>
                </c:pt>
                <c:pt idx="19">
                  <c:v>Малозабезпечені</c:v>
                </c:pt>
                <c:pt idx="20">
                  <c:v>Середнього рівня</c:v>
                </c:pt>
                <c:pt idx="21">
                  <c:v>Забезпечені</c:v>
                </c:pt>
              </c:strCache>
            </c:strRef>
          </c:cat>
          <c:val>
            <c:numRef>
              <c:f>Лист1!$F$2:$F$23</c:f>
              <c:numCache>
                <c:formatCode>0</c:formatCode>
                <c:ptCount val="22"/>
                <c:pt idx="0">
                  <c:v>41.526717557251899</c:v>
                </c:pt>
                <c:pt idx="1">
                  <c:v>40.425531914893597</c:v>
                </c:pt>
                <c:pt idx="2">
                  <c:v>51.2931034482759</c:v>
                </c:pt>
                <c:pt idx="3">
                  <c:v>46.153846153846203</c:v>
                </c:pt>
                <c:pt idx="4">
                  <c:v>50.531914893617</c:v>
                </c:pt>
                <c:pt idx="6">
                  <c:v>45.234708392603103</c:v>
                </c:pt>
                <c:pt idx="7">
                  <c:v>45.737704918032797</c:v>
                </c:pt>
                <c:pt idx="8">
                  <c:v>44.832605531295499</c:v>
                </c:pt>
                <c:pt idx="10">
                  <c:v>14.160839160839201</c:v>
                </c:pt>
                <c:pt idx="11">
                  <c:v>49.826989619377201</c:v>
                </c:pt>
                <c:pt idx="12">
                  <c:v>54.679802955664996</c:v>
                </c:pt>
                <c:pt idx="13">
                  <c:v>62.4829467939973</c:v>
                </c:pt>
                <c:pt idx="15">
                  <c:v>50</c:v>
                </c:pt>
                <c:pt idx="16">
                  <c:v>40.345528455284601</c:v>
                </c:pt>
                <c:pt idx="18">
                  <c:v>35.384615384615401</c:v>
                </c:pt>
                <c:pt idx="19">
                  <c:v>40.909090909090899</c:v>
                </c:pt>
                <c:pt idx="20">
                  <c:v>43.279022403258701</c:v>
                </c:pt>
                <c:pt idx="21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273050240"/>
        <c:axId val="273060224"/>
      </c:barChart>
      <c:catAx>
        <c:axId val="27305024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273060224"/>
        <c:crosses val="autoZero"/>
        <c:auto val="1"/>
        <c:lblAlgn val="ctr"/>
        <c:lblOffset val="100"/>
        <c:noMultiLvlLbl val="0"/>
      </c:catAx>
      <c:valAx>
        <c:axId val="27306022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73050240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1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22"/>
          <c:y val="8.0675510695884758E-2"/>
          <c:w val="0.40802031686889534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FB094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Так</c:v>
                </c:pt>
                <c:pt idx="1">
                  <c:v>Скоріше так</c:v>
                </c:pt>
                <c:pt idx="2">
                  <c:v>Скоріше ні</c:v>
                </c:pt>
                <c:pt idx="3">
                  <c:v>Ні</c:v>
                </c:pt>
                <c:pt idx="4">
                  <c:v>Важко відповісти</c:v>
                </c:pt>
              </c:strCache>
            </c:strRef>
          </c:cat>
          <c:val>
            <c:numRef>
              <c:f>Лист1!$B$2:$B$6</c:f>
              <c:numCache>
                <c:formatCode>0</c:formatCode>
                <c:ptCount val="5"/>
                <c:pt idx="0">
                  <c:v>50.65</c:v>
                </c:pt>
                <c:pt idx="1">
                  <c:v>20.2</c:v>
                </c:pt>
                <c:pt idx="2">
                  <c:v>11.35</c:v>
                </c:pt>
                <c:pt idx="3">
                  <c:v>17</c:v>
                </c:pt>
                <c:pt idx="4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2888965581669704"/>
          <c:y val="0.66451726617128948"/>
          <c:w val="0.44612823702084076"/>
          <c:h val="0.32030674614476157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1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58"/>
          <c:h val="0.9407008146808822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Лист1!$A$2:$A$23</c:f>
              <c:strCache>
                <c:ptCount val="22"/>
                <c:pt idx="0">
                  <c:v>Південь</c:v>
                </c:pt>
                <c:pt idx="1">
                  <c:v>Схід</c:v>
                </c:pt>
                <c:pt idx="2">
                  <c:v>Північ</c:v>
                </c:pt>
                <c:pt idx="3">
                  <c:v>Захід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  <c:pt idx="18">
                  <c:v>Забезпечені</c:v>
                </c:pt>
                <c:pt idx="19">
                  <c:v>Середнього рівня</c:v>
                </c:pt>
                <c:pt idx="20">
                  <c:v>Малозабезпечені</c:v>
                </c:pt>
                <c:pt idx="21">
                  <c:v>Бідні</c:v>
                </c:pt>
              </c:strCache>
            </c:strRef>
          </c:cat>
          <c:val>
            <c:numRef>
              <c:f>Лист1!$B$2:$B$23</c:f>
              <c:numCache>
                <c:formatCode>0</c:formatCode>
                <c:ptCount val="22"/>
                <c:pt idx="0">
                  <c:v>56.465517241379303</c:v>
                </c:pt>
                <c:pt idx="1">
                  <c:v>50.2659574468085</c:v>
                </c:pt>
                <c:pt idx="2">
                  <c:v>51.428571428571402</c:v>
                </c:pt>
                <c:pt idx="3">
                  <c:v>48.8549618320611</c:v>
                </c:pt>
                <c:pt idx="4">
                  <c:v>49.290780141844003</c:v>
                </c:pt>
                <c:pt idx="6">
                  <c:v>50.655021834061102</c:v>
                </c:pt>
                <c:pt idx="7">
                  <c:v>53.114754098360599</c:v>
                </c:pt>
                <c:pt idx="8">
                  <c:v>48.506401137980099</c:v>
                </c:pt>
                <c:pt idx="10">
                  <c:v>26.7482517482518</c:v>
                </c:pt>
                <c:pt idx="11">
                  <c:v>60.207612456747398</c:v>
                </c:pt>
                <c:pt idx="12">
                  <c:v>59.113300492610797</c:v>
                </c:pt>
                <c:pt idx="13">
                  <c:v>60.845839017735301</c:v>
                </c:pt>
                <c:pt idx="15">
                  <c:v>58.267716535433102</c:v>
                </c:pt>
                <c:pt idx="16">
                  <c:v>42.784552845528502</c:v>
                </c:pt>
                <c:pt idx="18">
                  <c:v>66.3333333333333</c:v>
                </c:pt>
                <c:pt idx="19">
                  <c:v>48.472505091649701</c:v>
                </c:pt>
                <c:pt idx="20">
                  <c:v>37.662337662337698</c:v>
                </c:pt>
                <c:pt idx="21">
                  <c:v>15.384615384615399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Лист1!$A$2:$A$23</c:f>
              <c:strCache>
                <c:ptCount val="22"/>
                <c:pt idx="0">
                  <c:v>Південь</c:v>
                </c:pt>
                <c:pt idx="1">
                  <c:v>Схід</c:v>
                </c:pt>
                <c:pt idx="2">
                  <c:v>Північ</c:v>
                </c:pt>
                <c:pt idx="3">
                  <c:v>Захід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  <c:pt idx="18">
                  <c:v>Забезпечені</c:v>
                </c:pt>
                <c:pt idx="19">
                  <c:v>Середнього рівня</c:v>
                </c:pt>
                <c:pt idx="20">
                  <c:v>Малозабезпечені</c:v>
                </c:pt>
                <c:pt idx="21">
                  <c:v>Бідні</c:v>
                </c:pt>
              </c:strCache>
            </c:strRef>
          </c:cat>
          <c:val>
            <c:numRef>
              <c:f>Лист1!$C$2:$C$23</c:f>
              <c:numCache>
                <c:formatCode>0</c:formatCode>
                <c:ptCount val="22"/>
                <c:pt idx="0">
                  <c:v>18.534482758620701</c:v>
                </c:pt>
                <c:pt idx="1">
                  <c:v>22.872340425531899</c:v>
                </c:pt>
                <c:pt idx="2">
                  <c:v>18.461538461538499</c:v>
                </c:pt>
                <c:pt idx="3">
                  <c:v>20.610687022900802</c:v>
                </c:pt>
                <c:pt idx="4">
                  <c:v>19.8581560283688</c:v>
                </c:pt>
                <c:pt idx="6">
                  <c:v>18.7772925764192</c:v>
                </c:pt>
                <c:pt idx="7">
                  <c:v>20.655737704918</c:v>
                </c:pt>
                <c:pt idx="8">
                  <c:v>21.194879089615899</c:v>
                </c:pt>
                <c:pt idx="10">
                  <c:v>21.328671328671302</c:v>
                </c:pt>
                <c:pt idx="11">
                  <c:v>20.761245674740501</c:v>
                </c:pt>
                <c:pt idx="12">
                  <c:v>20.197044334975399</c:v>
                </c:pt>
                <c:pt idx="13">
                  <c:v>19.099590723055901</c:v>
                </c:pt>
                <c:pt idx="15">
                  <c:v>19.389763779527598</c:v>
                </c:pt>
                <c:pt idx="16">
                  <c:v>21.0365853658537</c:v>
                </c:pt>
                <c:pt idx="18">
                  <c:v>14.6666666666667</c:v>
                </c:pt>
                <c:pt idx="19">
                  <c:v>22.810590631364601</c:v>
                </c:pt>
                <c:pt idx="20">
                  <c:v>23.7012987012987</c:v>
                </c:pt>
                <c:pt idx="21">
                  <c:v>16.923076923076898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Лист1!$A$2:$A$23</c:f>
              <c:strCache>
                <c:ptCount val="22"/>
                <c:pt idx="0">
                  <c:v>Південь</c:v>
                </c:pt>
                <c:pt idx="1">
                  <c:v>Схід</c:v>
                </c:pt>
                <c:pt idx="2">
                  <c:v>Північ</c:v>
                </c:pt>
                <c:pt idx="3">
                  <c:v>Захід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  <c:pt idx="18">
                  <c:v>Забезпечені</c:v>
                </c:pt>
                <c:pt idx="19">
                  <c:v>Середнього рівня</c:v>
                </c:pt>
                <c:pt idx="20">
                  <c:v>Малозабезпечені</c:v>
                </c:pt>
                <c:pt idx="21">
                  <c:v>Бідні</c:v>
                </c:pt>
              </c:strCache>
            </c:strRef>
          </c:cat>
          <c:val>
            <c:numRef>
              <c:f>Лист1!$D$2:$D$23</c:f>
              <c:numCache>
                <c:formatCode>0</c:formatCode>
                <c:ptCount val="22"/>
                <c:pt idx="1">
                  <c:v>0.79787234042553201</c:v>
                </c:pt>
                <c:pt idx="2">
                  <c:v>1.0989010989011001</c:v>
                </c:pt>
                <c:pt idx="3">
                  <c:v>0.76335877862595403</c:v>
                </c:pt>
                <c:pt idx="4">
                  <c:v>0.70921985815602795</c:v>
                </c:pt>
                <c:pt idx="6">
                  <c:v>0.58224163027656495</c:v>
                </c:pt>
                <c:pt idx="7">
                  <c:v>0.98360655737704905</c:v>
                </c:pt>
                <c:pt idx="8">
                  <c:v>0.85348506401138002</c:v>
                </c:pt>
                <c:pt idx="10">
                  <c:v>1.0489510489510501</c:v>
                </c:pt>
                <c:pt idx="11">
                  <c:v>0.69204152249134998</c:v>
                </c:pt>
                <c:pt idx="13">
                  <c:v>0.81855388813096897</c:v>
                </c:pt>
                <c:pt idx="15">
                  <c:v>0.88582677165354295</c:v>
                </c:pt>
                <c:pt idx="16">
                  <c:v>0.71138211382113803</c:v>
                </c:pt>
                <c:pt idx="19">
                  <c:v>0.61099796334012202</c:v>
                </c:pt>
                <c:pt idx="20">
                  <c:v>1.2987012987013</c:v>
                </c:pt>
                <c:pt idx="21">
                  <c:v>1.5384615384615401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Лист1!$A$2:$A$23</c:f>
              <c:strCache>
                <c:ptCount val="22"/>
                <c:pt idx="0">
                  <c:v>Південь</c:v>
                </c:pt>
                <c:pt idx="1">
                  <c:v>Схід</c:v>
                </c:pt>
                <c:pt idx="2">
                  <c:v>Північ</c:v>
                </c:pt>
                <c:pt idx="3">
                  <c:v>Захід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  <c:pt idx="18">
                  <c:v>Забезпечені</c:v>
                </c:pt>
                <c:pt idx="19">
                  <c:v>Середнього рівня</c:v>
                </c:pt>
                <c:pt idx="20">
                  <c:v>Малозабезпечені</c:v>
                </c:pt>
                <c:pt idx="21">
                  <c:v>Бідні</c:v>
                </c:pt>
              </c:strCache>
            </c:strRef>
          </c:cat>
          <c:val>
            <c:numRef>
              <c:f>Лист1!$E$2:$E$23</c:f>
              <c:numCache>
                <c:formatCode>0</c:formatCode>
                <c:ptCount val="22"/>
                <c:pt idx="0">
                  <c:v>10.7758620689655</c:v>
                </c:pt>
                <c:pt idx="1">
                  <c:v>7.4468085106383004</c:v>
                </c:pt>
                <c:pt idx="2">
                  <c:v>12.307692307692299</c:v>
                </c:pt>
                <c:pt idx="3">
                  <c:v>13.282442748091601</c:v>
                </c:pt>
                <c:pt idx="4">
                  <c:v>10.992907801418401</c:v>
                </c:pt>
                <c:pt idx="6">
                  <c:v>12.372634643376999</c:v>
                </c:pt>
                <c:pt idx="7">
                  <c:v>10</c:v>
                </c:pt>
                <c:pt idx="8">
                  <c:v>11.5220483641536</c:v>
                </c:pt>
                <c:pt idx="10">
                  <c:v>16.258741258741299</c:v>
                </c:pt>
                <c:pt idx="11">
                  <c:v>11.4186851211073</c:v>
                </c:pt>
                <c:pt idx="12">
                  <c:v>10.098522167487699</c:v>
                </c:pt>
                <c:pt idx="13">
                  <c:v>8.1855388813096894</c:v>
                </c:pt>
                <c:pt idx="15">
                  <c:v>8.6614173228346498</c:v>
                </c:pt>
                <c:pt idx="16">
                  <c:v>14.126016260162601</c:v>
                </c:pt>
                <c:pt idx="18">
                  <c:v>7.6666666666666696</c:v>
                </c:pt>
                <c:pt idx="19">
                  <c:v>10.7942973523422</c:v>
                </c:pt>
                <c:pt idx="20">
                  <c:v>15.909090909090899</c:v>
                </c:pt>
                <c:pt idx="21">
                  <c:v>35.384615384615401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Лист1!$A$2:$A$23</c:f>
              <c:strCache>
                <c:ptCount val="22"/>
                <c:pt idx="0">
                  <c:v>Південь</c:v>
                </c:pt>
                <c:pt idx="1">
                  <c:v>Схід</c:v>
                </c:pt>
                <c:pt idx="2">
                  <c:v>Північ</c:v>
                </c:pt>
                <c:pt idx="3">
                  <c:v>Захід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14-19 років</c:v>
                </c:pt>
                <c:pt idx="11">
                  <c:v>20-24 років</c:v>
                </c:pt>
                <c:pt idx="12">
                  <c:v>25-29 років</c:v>
                </c:pt>
                <c:pt idx="13">
                  <c:v>30-35 років</c:v>
                </c:pt>
                <c:pt idx="15">
                  <c:v>Чоловіки</c:v>
                </c:pt>
                <c:pt idx="16">
                  <c:v>Жінки</c:v>
                </c:pt>
                <c:pt idx="18">
                  <c:v>Забезпечені</c:v>
                </c:pt>
                <c:pt idx="19">
                  <c:v>Середнього рівня</c:v>
                </c:pt>
                <c:pt idx="20">
                  <c:v>Малозабезпечені</c:v>
                </c:pt>
                <c:pt idx="21">
                  <c:v>Бідні</c:v>
                </c:pt>
              </c:strCache>
            </c:strRef>
          </c:cat>
          <c:val>
            <c:numRef>
              <c:f>Лист1!$F$2:$F$23</c:f>
              <c:numCache>
                <c:formatCode>0</c:formatCode>
                <c:ptCount val="22"/>
                <c:pt idx="0">
                  <c:v>13.7931034482759</c:v>
                </c:pt>
                <c:pt idx="1">
                  <c:v>18.6170212765957</c:v>
                </c:pt>
                <c:pt idx="2">
                  <c:v>16.703296703296701</c:v>
                </c:pt>
                <c:pt idx="3">
                  <c:v>16.488549618320601</c:v>
                </c:pt>
                <c:pt idx="4">
                  <c:v>19.148936170212799</c:v>
                </c:pt>
                <c:pt idx="6">
                  <c:v>17.612809315866102</c:v>
                </c:pt>
                <c:pt idx="7">
                  <c:v>15.2459016393443</c:v>
                </c:pt>
                <c:pt idx="8">
                  <c:v>17.923186344238999</c:v>
                </c:pt>
                <c:pt idx="10">
                  <c:v>34.615384615384599</c:v>
                </c:pt>
                <c:pt idx="11">
                  <c:v>6.9204152249134996</c:v>
                </c:pt>
                <c:pt idx="12">
                  <c:v>10.098522167487699</c:v>
                </c:pt>
                <c:pt idx="13">
                  <c:v>11.050477489768101</c:v>
                </c:pt>
                <c:pt idx="15">
                  <c:v>12.795275590551199</c:v>
                </c:pt>
                <c:pt idx="16">
                  <c:v>21.341463414634099</c:v>
                </c:pt>
                <c:pt idx="18">
                  <c:v>11</c:v>
                </c:pt>
                <c:pt idx="19">
                  <c:v>17.311608961303499</c:v>
                </c:pt>
                <c:pt idx="20">
                  <c:v>21.428571428571399</c:v>
                </c:pt>
                <c:pt idx="21">
                  <c:v>30.769230769230798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273269888"/>
        <c:axId val="273271424"/>
      </c:barChart>
      <c:catAx>
        <c:axId val="27326988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273271424"/>
        <c:crosses val="autoZero"/>
        <c:auto val="1"/>
        <c:lblAlgn val="ctr"/>
        <c:lblOffset val="100"/>
        <c:noMultiLvlLbl val="0"/>
      </c:catAx>
      <c:valAx>
        <c:axId val="273271424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73269888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1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023898808765522"/>
          <c:y val="8.0675510695884758E-2"/>
          <c:w val="0.40802031686889534"/>
          <c:h val="0.550646174436227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DA7F0"/>
              </a:solidFill>
            </c:spPr>
            <c:extLst>
              <c:ext xmlns:c16="http://schemas.microsoft.com/office/drawing/2014/chart" uri="{C3380CC4-5D6E-409C-BE32-E72D297353CC}">
                <c16:uniqueId val="{00000001-76C2-4FC1-A4A3-759F87694D47}"/>
              </c:ext>
            </c:extLst>
          </c:dPt>
          <c:dPt>
            <c:idx val="1"/>
            <c:bubble3D val="0"/>
            <c:spPr>
              <a:solidFill>
                <a:srgbClr val="7BB7F3"/>
              </a:solidFill>
            </c:spPr>
            <c:extLst>
              <c:ext xmlns:c16="http://schemas.microsoft.com/office/drawing/2014/chart" uri="{C3380CC4-5D6E-409C-BE32-E72D297353CC}">
                <c16:uniqueId val="{00000003-76C2-4FC1-A4A3-759F87694D47}"/>
              </c:ext>
            </c:extLst>
          </c:dPt>
          <c:dPt>
            <c:idx val="2"/>
            <c:bubble3D val="0"/>
            <c:spPr>
              <a:solidFill>
                <a:srgbClr val="FFB094"/>
              </a:solidFill>
            </c:spPr>
            <c:extLst>
              <c:ext xmlns:c16="http://schemas.microsoft.com/office/drawing/2014/chart" uri="{C3380CC4-5D6E-409C-BE32-E72D297353CC}">
                <c16:uniqueId val="{00000005-76C2-4FC1-A4A3-759F87694D47}"/>
              </c:ext>
            </c:extLst>
          </c:dPt>
          <c:dPt>
            <c:idx val="3"/>
            <c:bubble3D val="0"/>
            <c:spPr>
              <a:solidFill>
                <a:srgbClr val="FF9C7A"/>
              </a:solidFill>
            </c:spPr>
            <c:extLst>
              <c:ext xmlns:c16="http://schemas.microsoft.com/office/drawing/2014/chart" uri="{C3380CC4-5D6E-409C-BE32-E72D297353CC}">
                <c16:uniqueId val="{00000007-D43F-4162-8946-BE687B7D08E7}"/>
              </c:ext>
            </c:extLst>
          </c:dPt>
          <c:dPt>
            <c:idx val="4"/>
            <c:bubble3D val="0"/>
            <c:spPr>
              <a:solidFill>
                <a:srgbClr val="F2F2F2"/>
              </a:solidFill>
            </c:spPr>
            <c:extLst>
              <c:ext xmlns:c16="http://schemas.microsoft.com/office/drawing/2014/chart" uri="{C3380CC4-5D6E-409C-BE32-E72D297353CC}">
                <c16:uniqueId val="{00000009-D43F-4162-8946-BE687B7D08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Так</c:v>
                </c:pt>
                <c:pt idx="1">
                  <c:v>Скоріше так</c:v>
                </c:pt>
                <c:pt idx="2">
                  <c:v>Скоріше ні</c:v>
                </c:pt>
                <c:pt idx="3">
                  <c:v>Ні</c:v>
                </c:pt>
                <c:pt idx="4">
                  <c:v>Важко відповісти</c:v>
                </c:pt>
              </c:strCache>
            </c:strRef>
          </c:cat>
          <c:val>
            <c:numRef>
              <c:f>Лист1!$B$2:$B$6</c:f>
              <c:numCache>
                <c:formatCode>0</c:formatCode>
                <c:ptCount val="5"/>
                <c:pt idx="0">
                  <c:v>28.85</c:v>
                </c:pt>
                <c:pt idx="1">
                  <c:v>22.4</c:v>
                </c:pt>
                <c:pt idx="2">
                  <c:v>19.7</c:v>
                </c:pt>
                <c:pt idx="3">
                  <c:v>26.7</c:v>
                </c:pt>
                <c:pt idx="4">
                  <c:v>2.35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6C2-4FC1-A4A3-759F87694D4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22888965581669704"/>
          <c:y val="0.66451726617128948"/>
          <c:w val="0.44612823702084076"/>
          <c:h val="0.32030674614476157"/>
        </c:manualLayout>
      </c:layout>
      <c:overlay val="0"/>
      <c:txPr>
        <a:bodyPr/>
        <a:lstStyle/>
        <a:p>
          <a:pPr>
            <a:defRPr lang="ru-RU" sz="1400">
              <a:latin typeface="Roboto Condensed" panose="02000000000000000000" pitchFamily="2" charset="0"/>
              <a:ea typeface="Roboto Condensed" panose="02000000000000000000" pitchFamily="2" charset="0"/>
            </a:defRPr>
          </a:pPr>
          <a:endParaRPr lang="uk-UA"/>
        </a:p>
      </c:txPr>
    </c:legend>
    <c:plotVisOnly val="1"/>
    <c:dispBlanksAs val="zero"/>
    <c:showDLblsOverMax val="0"/>
  </c:chart>
  <c:txPr>
    <a:bodyPr/>
    <a:lstStyle/>
    <a:p>
      <a:pPr>
        <a:defRPr sz="1400">
          <a:latin typeface="Arial Narrow" panose="020B0606020202030204" pitchFamily="34" charset="0"/>
        </a:defRPr>
      </a:pPr>
      <a:endParaRPr lang="uk-UA"/>
    </a:p>
  </c:txPr>
  <c:externalData r:id="rId1">
    <c:autoUpdate val="0"/>
  </c:externalData>
</c:chartSpace>
</file>

<file path=ppt/charts/chart1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7845960287572747"/>
          <c:y val="3.0598784013881577E-2"/>
          <c:w val="0.52154039712427258"/>
          <c:h val="0.9407008146808822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Однозначно так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Лист1!$A$2:$A$23</c:f>
              <c:strCache>
                <c:ptCount val="22"/>
                <c:pt idx="0">
                  <c:v>Схід</c:v>
                </c:pt>
                <c:pt idx="1">
                  <c:v>Захід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Чоловіки</c:v>
                </c:pt>
                <c:pt idx="16">
                  <c:v>Жінки</c:v>
                </c:pt>
                <c:pt idx="18">
                  <c:v>Забезпечені</c:v>
                </c:pt>
                <c:pt idx="19">
                  <c:v>Середнього рівня</c:v>
                </c:pt>
                <c:pt idx="20">
                  <c:v>Малозабезпечені</c:v>
                </c:pt>
                <c:pt idx="21">
                  <c:v>Бідні</c:v>
                </c:pt>
              </c:strCache>
            </c:strRef>
          </c:cat>
          <c:val>
            <c:numRef>
              <c:f>Лист1!$B$2:$B$23</c:f>
              <c:numCache>
                <c:formatCode>0</c:formatCode>
                <c:ptCount val="22"/>
                <c:pt idx="0">
                  <c:v>30.585106382978701</c:v>
                </c:pt>
                <c:pt idx="1">
                  <c:v>30.229007633587798</c:v>
                </c:pt>
                <c:pt idx="2">
                  <c:v>29.230769230769202</c:v>
                </c:pt>
                <c:pt idx="3">
                  <c:v>29.741379310344801</c:v>
                </c:pt>
                <c:pt idx="4">
                  <c:v>21.985815602836901</c:v>
                </c:pt>
                <c:pt idx="6">
                  <c:v>28.238719068413399</c:v>
                </c:pt>
                <c:pt idx="7">
                  <c:v>30.819672131147499</c:v>
                </c:pt>
                <c:pt idx="8">
                  <c:v>27.738264580369801</c:v>
                </c:pt>
                <c:pt idx="10">
                  <c:v>37.107776261937197</c:v>
                </c:pt>
                <c:pt idx="11">
                  <c:v>29.802955665024601</c:v>
                </c:pt>
                <c:pt idx="12">
                  <c:v>35.294117647058798</c:v>
                </c:pt>
                <c:pt idx="13">
                  <c:v>14.335664335664299</c:v>
                </c:pt>
                <c:pt idx="15">
                  <c:v>35.728346456692897</c:v>
                </c:pt>
                <c:pt idx="16">
                  <c:v>21.747967479674799</c:v>
                </c:pt>
                <c:pt idx="18">
                  <c:v>43.1666666666667</c:v>
                </c:pt>
                <c:pt idx="19">
                  <c:v>24.949083503055</c:v>
                </c:pt>
                <c:pt idx="20">
                  <c:v>19.805194805194802</c:v>
                </c:pt>
                <c:pt idx="21">
                  <c:v>6.1538461538461497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9-4420-8122-A2E6216487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Лист1!$A$2:$A$23</c:f>
              <c:strCache>
                <c:ptCount val="22"/>
                <c:pt idx="0">
                  <c:v>Схід</c:v>
                </c:pt>
                <c:pt idx="1">
                  <c:v>Захід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Чоловіки</c:v>
                </c:pt>
                <c:pt idx="16">
                  <c:v>Жінки</c:v>
                </c:pt>
                <c:pt idx="18">
                  <c:v>Забезпечені</c:v>
                </c:pt>
                <c:pt idx="19">
                  <c:v>Середнього рівня</c:v>
                </c:pt>
                <c:pt idx="20">
                  <c:v>Малозабезпечені</c:v>
                </c:pt>
                <c:pt idx="21">
                  <c:v>Бідні</c:v>
                </c:pt>
              </c:strCache>
            </c:strRef>
          </c:cat>
          <c:val>
            <c:numRef>
              <c:f>Лист1!$C$2:$C$23</c:f>
              <c:numCache>
                <c:formatCode>0</c:formatCode>
                <c:ptCount val="22"/>
                <c:pt idx="0">
                  <c:v>23.404255319148898</c:v>
                </c:pt>
                <c:pt idx="1">
                  <c:v>23.6641221374046</c:v>
                </c:pt>
                <c:pt idx="2">
                  <c:v>21.3186813186813</c:v>
                </c:pt>
                <c:pt idx="3">
                  <c:v>17.672413793103399</c:v>
                </c:pt>
                <c:pt idx="4">
                  <c:v>23.758865248227</c:v>
                </c:pt>
                <c:pt idx="6">
                  <c:v>22.4163027656477</c:v>
                </c:pt>
                <c:pt idx="7">
                  <c:v>24.0983606557377</c:v>
                </c:pt>
                <c:pt idx="8">
                  <c:v>20.910384068278798</c:v>
                </c:pt>
                <c:pt idx="10">
                  <c:v>23.4652114597544</c:v>
                </c:pt>
                <c:pt idx="11">
                  <c:v>29.556650246305399</c:v>
                </c:pt>
                <c:pt idx="12">
                  <c:v>24.5674740484429</c:v>
                </c:pt>
                <c:pt idx="13">
                  <c:v>14.860139860139901</c:v>
                </c:pt>
                <c:pt idx="15">
                  <c:v>25.196850393700799</c:v>
                </c:pt>
                <c:pt idx="16">
                  <c:v>19.512195121951201</c:v>
                </c:pt>
                <c:pt idx="18">
                  <c:v>22.1666666666667</c:v>
                </c:pt>
                <c:pt idx="19">
                  <c:v>24.643584521384899</c:v>
                </c:pt>
                <c:pt idx="20">
                  <c:v>19.805194805194802</c:v>
                </c:pt>
                <c:pt idx="21">
                  <c:v>7.6923076923076898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9-4420-8122-A2E62164873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Лист1!$A$2:$A$23</c:f>
              <c:strCache>
                <c:ptCount val="22"/>
                <c:pt idx="0">
                  <c:v>Схід</c:v>
                </c:pt>
                <c:pt idx="1">
                  <c:v>Захід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Чоловіки</c:v>
                </c:pt>
                <c:pt idx="16">
                  <c:v>Жінки</c:v>
                </c:pt>
                <c:pt idx="18">
                  <c:v>Забезпечені</c:v>
                </c:pt>
                <c:pt idx="19">
                  <c:v>Середнього рівня</c:v>
                </c:pt>
                <c:pt idx="20">
                  <c:v>Малозабезпечені</c:v>
                </c:pt>
                <c:pt idx="21">
                  <c:v>Бідні</c:v>
                </c:pt>
              </c:strCache>
            </c:strRef>
          </c:cat>
          <c:val>
            <c:numRef>
              <c:f>Лист1!$D$2:$D$23</c:f>
              <c:numCache>
                <c:formatCode>0</c:formatCode>
                <c:ptCount val="22"/>
                <c:pt idx="0">
                  <c:v>2.3936170212765999</c:v>
                </c:pt>
                <c:pt idx="1">
                  <c:v>2.5954198473282402</c:v>
                </c:pt>
                <c:pt idx="2">
                  <c:v>2.4175824175824201</c:v>
                </c:pt>
                <c:pt idx="3">
                  <c:v>2.1551724137931001</c:v>
                </c:pt>
                <c:pt idx="4">
                  <c:v>1.7730496453900699</c:v>
                </c:pt>
                <c:pt idx="6">
                  <c:v>2.1834061135371199</c:v>
                </c:pt>
                <c:pt idx="7">
                  <c:v>2.4590163934426199</c:v>
                </c:pt>
                <c:pt idx="8">
                  <c:v>2.4182076813655802</c:v>
                </c:pt>
                <c:pt idx="10">
                  <c:v>3.0013642564802199</c:v>
                </c:pt>
                <c:pt idx="11">
                  <c:v>1.2315270935960601</c:v>
                </c:pt>
                <c:pt idx="12">
                  <c:v>3.1141868512110702</c:v>
                </c:pt>
                <c:pt idx="13">
                  <c:v>1.92307692307692</c:v>
                </c:pt>
                <c:pt idx="15">
                  <c:v>2.7559055118110201</c:v>
                </c:pt>
                <c:pt idx="16">
                  <c:v>1.9308943089430901</c:v>
                </c:pt>
                <c:pt idx="18">
                  <c:v>1.6666666666666701</c:v>
                </c:pt>
                <c:pt idx="19">
                  <c:v>3.0549898167006102</c:v>
                </c:pt>
                <c:pt idx="20">
                  <c:v>0.97402597402597402</c:v>
                </c:pt>
                <c:pt idx="21">
                  <c:v>1.5384615384615401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99-4420-8122-A2E62164873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Лист1!$A$2:$A$23</c:f>
              <c:strCache>
                <c:ptCount val="22"/>
                <c:pt idx="0">
                  <c:v>Схід</c:v>
                </c:pt>
                <c:pt idx="1">
                  <c:v>Захід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Чоловіки</c:v>
                </c:pt>
                <c:pt idx="16">
                  <c:v>Жінки</c:v>
                </c:pt>
                <c:pt idx="18">
                  <c:v>Забезпечені</c:v>
                </c:pt>
                <c:pt idx="19">
                  <c:v>Середнього рівня</c:v>
                </c:pt>
                <c:pt idx="20">
                  <c:v>Малозабезпечені</c:v>
                </c:pt>
                <c:pt idx="21">
                  <c:v>Бідні</c:v>
                </c:pt>
              </c:strCache>
            </c:strRef>
          </c:cat>
          <c:val>
            <c:numRef>
              <c:f>Лист1!$E$2:$E$23</c:f>
              <c:numCache>
                <c:formatCode>0</c:formatCode>
                <c:ptCount val="22"/>
                <c:pt idx="0">
                  <c:v>16.755319148936199</c:v>
                </c:pt>
                <c:pt idx="1">
                  <c:v>19.694656488549601</c:v>
                </c:pt>
                <c:pt idx="2">
                  <c:v>20.219780219780201</c:v>
                </c:pt>
                <c:pt idx="3">
                  <c:v>21.982758620689701</c:v>
                </c:pt>
                <c:pt idx="4">
                  <c:v>20.921985815602799</c:v>
                </c:pt>
                <c:pt idx="6">
                  <c:v>20.5240174672489</c:v>
                </c:pt>
                <c:pt idx="7">
                  <c:v>17.7049180327869</c:v>
                </c:pt>
                <c:pt idx="8">
                  <c:v>20.625889046941701</c:v>
                </c:pt>
                <c:pt idx="10">
                  <c:v>17.326057298772199</c:v>
                </c:pt>
                <c:pt idx="11">
                  <c:v>19.7044334975369</c:v>
                </c:pt>
                <c:pt idx="12">
                  <c:v>21.107266435986201</c:v>
                </c:pt>
                <c:pt idx="13">
                  <c:v>22.027972027972002</c:v>
                </c:pt>
                <c:pt idx="15">
                  <c:v>16.141732283464599</c:v>
                </c:pt>
                <c:pt idx="16">
                  <c:v>23.373983739837399</c:v>
                </c:pt>
                <c:pt idx="18">
                  <c:v>15.3333333333333</c:v>
                </c:pt>
                <c:pt idx="19">
                  <c:v>21.384928716904302</c:v>
                </c:pt>
                <c:pt idx="20">
                  <c:v>20.7792207792208</c:v>
                </c:pt>
                <c:pt idx="21">
                  <c:v>30.769230769230798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0-4347-8B5A-C92A9341644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Зовсім ні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rgbClr val="1D1D1B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Лист1!$A$2:$A$23</c:f>
              <c:strCache>
                <c:ptCount val="22"/>
                <c:pt idx="0">
                  <c:v>Схід</c:v>
                </c:pt>
                <c:pt idx="1">
                  <c:v>Захід</c:v>
                </c:pt>
                <c:pt idx="2">
                  <c:v>Північ</c:v>
                </c:pt>
                <c:pt idx="3">
                  <c:v>Південь</c:v>
                </c:pt>
                <c:pt idx="4">
                  <c:v>Центр</c:v>
                </c:pt>
                <c:pt idx="6">
                  <c:v>Обласні центри</c:v>
                </c:pt>
                <c:pt idx="7">
                  <c:v>Інші міста</c:v>
                </c:pt>
                <c:pt idx="8">
                  <c:v>Села</c:v>
                </c:pt>
                <c:pt idx="10">
                  <c:v>30-35 років</c:v>
                </c:pt>
                <c:pt idx="11">
                  <c:v>25-29 років</c:v>
                </c:pt>
                <c:pt idx="12">
                  <c:v>20-24 років</c:v>
                </c:pt>
                <c:pt idx="13">
                  <c:v>14-19 років</c:v>
                </c:pt>
                <c:pt idx="15">
                  <c:v>Чоловіки</c:v>
                </c:pt>
                <c:pt idx="16">
                  <c:v>Жінки</c:v>
                </c:pt>
                <c:pt idx="18">
                  <c:v>Забезпечені</c:v>
                </c:pt>
                <c:pt idx="19">
                  <c:v>Середнього рівня</c:v>
                </c:pt>
                <c:pt idx="20">
                  <c:v>Малозабезпечені</c:v>
                </c:pt>
                <c:pt idx="21">
                  <c:v>Бідні</c:v>
                </c:pt>
              </c:strCache>
            </c:strRef>
          </c:cat>
          <c:val>
            <c:numRef>
              <c:f>Лист1!$F$2:$F$23</c:f>
              <c:numCache>
                <c:formatCode>0</c:formatCode>
                <c:ptCount val="22"/>
                <c:pt idx="0">
                  <c:v>26.861702127659601</c:v>
                </c:pt>
                <c:pt idx="1">
                  <c:v>23.816793893129802</c:v>
                </c:pt>
                <c:pt idx="2">
                  <c:v>26.8131868131868</c:v>
                </c:pt>
                <c:pt idx="3">
                  <c:v>28.448275862069</c:v>
                </c:pt>
                <c:pt idx="4">
                  <c:v>31.560283687943301</c:v>
                </c:pt>
                <c:pt idx="6">
                  <c:v>26.637554585152799</c:v>
                </c:pt>
                <c:pt idx="7">
                  <c:v>24.918032786885199</c:v>
                </c:pt>
                <c:pt idx="8">
                  <c:v>28.307254623044098</c:v>
                </c:pt>
                <c:pt idx="10">
                  <c:v>19.099590723055901</c:v>
                </c:pt>
                <c:pt idx="11">
                  <c:v>19.7044334975369</c:v>
                </c:pt>
                <c:pt idx="12">
                  <c:v>15.916955017300999</c:v>
                </c:pt>
                <c:pt idx="13">
                  <c:v>46.853146853146903</c:v>
                </c:pt>
                <c:pt idx="15">
                  <c:v>20.1771653543307</c:v>
                </c:pt>
                <c:pt idx="16">
                  <c:v>33.434959349593498</c:v>
                </c:pt>
                <c:pt idx="18">
                  <c:v>17.6666666666667</c:v>
                </c:pt>
                <c:pt idx="19">
                  <c:v>25.967413441955198</c:v>
                </c:pt>
                <c:pt idx="20">
                  <c:v>38.636363636363598</c:v>
                </c:pt>
                <c:pt idx="21">
                  <c:v>53.846153846153797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50-4347-8B5A-C92A934164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273481088"/>
        <c:axId val="273536128"/>
      </c:barChart>
      <c:catAx>
        <c:axId val="27348108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273536128"/>
        <c:crosses val="autoZero"/>
        <c:auto val="1"/>
        <c:lblAlgn val="ctr"/>
        <c:lblOffset val="100"/>
        <c:noMultiLvlLbl val="0"/>
      </c:catAx>
      <c:valAx>
        <c:axId val="273536128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73481088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Arial Narrow" panose="020B0606020202030204" pitchFamily="34" charset="0"/>
        </a:defRPr>
      </a:pPr>
      <a:endParaRPr lang="uk-UA"/>
    </a:p>
  </c:txPr>
  <c:externalData r:id="rId2">
    <c:autoUpdate val="0"/>
  </c:externalData>
</c:chartSpace>
</file>

<file path=ppt/charts/chart1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101561139365523"/>
          <c:y val="0.11344407347549437"/>
          <c:w val="0.46204486146116036"/>
          <c:h val="0.8394347301193951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09'26</c:v>
                </c:pt>
              </c:strCache>
            </c:strRef>
          </c:tx>
          <c:spPr>
            <a:solidFill>
              <a:srgbClr val="6792E5"/>
            </a:solidFill>
          </c:spPr>
          <c:invertIfNegative val="0"/>
          <c:dPt>
            <c:idx val="11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2-4B6A-4F6D-9CE0-1D5170058069}"/>
              </c:ext>
            </c:extLst>
          </c:dPt>
          <c:dPt>
            <c:idx val="12"/>
            <c:invertIfNegative val="0"/>
            <c:bubble3D val="0"/>
            <c:spPr>
              <a:solidFill>
                <a:srgbClr val="E7E6E6"/>
              </a:solidFill>
            </c:spPr>
            <c:extLst>
              <c:ext xmlns:c16="http://schemas.microsoft.com/office/drawing/2014/chart" uri="{C3380CC4-5D6E-409C-BE32-E72D297353CC}">
                <c16:uniqueId val="{00000003-EE3D-4205-A35D-3B97E505783E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 sz="1200"/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F3D2-4C7C-9F80-978F4180AE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Лист1!$A$2:$A$14</c:f>
              <c:strCache>
                <c:ptCount val="13"/>
                <c:pt idx="0">
                  <c:v>Зростання цін</c:v>
                </c:pt>
                <c:pt idx="1">
                  <c:v>Низький рівень доходу</c:v>
                </c:pt>
                <c:pt idx="2">
                  <c:v>Наслідки війни</c:v>
                </c:pt>
                <c:pt idx="3">
                  <c:v>Відсутність роботи</c:v>
                </c:pt>
                <c:pt idx="4">
                  <c:v>Висока вартість житла</c:v>
                </c:pt>
                <c:pt idx="5">
                  <c:v>Нестабільна зайнятість</c:v>
                </c:pt>
                <c:pt idx="6">
                  <c:v>Сімейні обов’язки</c:v>
                </c:pt>
                <c:pt idx="7">
                  <c:v>Стан здоров’я</c:v>
                </c:pt>
                <c:pt idx="8">
                  <c:v>Витрати на освіту</c:v>
                </c:pt>
                <c:pt idx="9">
                  <c:v>Брак професійного досвіду</c:v>
                </c:pt>
                <c:pt idx="10">
                  <c:v>Брак фінансових знань</c:v>
                </c:pt>
                <c:pt idx="11">
                  <c:v>Інше</c:v>
                </c:pt>
                <c:pt idx="12">
                  <c:v>Важко відповісти</c:v>
                </c:pt>
              </c:strCache>
            </c:strRef>
          </c:cat>
          <c:val>
            <c:numRef>
              <c:f>Лист1!$B$2:$B$14</c:f>
              <c:numCache>
                <c:formatCode>0</c:formatCode>
                <c:ptCount val="13"/>
                <c:pt idx="0">
                  <c:v>48.6</c:v>
                </c:pt>
                <c:pt idx="1">
                  <c:v>27.25</c:v>
                </c:pt>
                <c:pt idx="2">
                  <c:v>20.95</c:v>
                </c:pt>
                <c:pt idx="3">
                  <c:v>19.05</c:v>
                </c:pt>
                <c:pt idx="4">
                  <c:v>11.65</c:v>
                </c:pt>
                <c:pt idx="5">
                  <c:v>10.75</c:v>
                </c:pt>
                <c:pt idx="6">
                  <c:v>8.1</c:v>
                </c:pt>
                <c:pt idx="7">
                  <c:v>6.8</c:v>
                </c:pt>
                <c:pt idx="8">
                  <c:v>5.55</c:v>
                </c:pt>
                <c:pt idx="9">
                  <c:v>3.75</c:v>
                </c:pt>
                <c:pt idx="10">
                  <c:v>3.25</c:v>
                </c:pt>
                <c:pt idx="11">
                  <c:v>7.65</c:v>
                </c:pt>
                <c:pt idx="12">
                  <c:v>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E-43F6-8259-20EABAB2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73168640"/>
        <c:axId val="273178624"/>
      </c:barChart>
      <c:catAx>
        <c:axId val="27316864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ctr">
              <a:defRPr sz="1400"/>
            </a:pPr>
            <a:endParaRPr lang="uk-UA"/>
          </a:p>
        </c:txPr>
        <c:crossAx val="273178624"/>
        <c:crosses val="autoZero"/>
        <c:auto val="1"/>
        <c:lblAlgn val="ctr"/>
        <c:lblOffset val="100"/>
        <c:noMultiLvlLbl val="0"/>
      </c:catAx>
      <c:valAx>
        <c:axId val="273178624"/>
        <c:scaling>
          <c:orientation val="minMax"/>
          <c:max val="70"/>
        </c:scaling>
        <c:delete val="1"/>
        <c:axPos val="t"/>
        <c:numFmt formatCode="0" sourceLinked="0"/>
        <c:majorTickMark val="out"/>
        <c:minorTickMark val="none"/>
        <c:tickLblPos val="none"/>
        <c:crossAx val="27316864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Roboto Condensed" panose="02000000000000000000" pitchFamily="2" charset="0"/>
          <a:ea typeface="Roboto Condensed" panose="02000000000000000000" pitchFamily="2" charset="0"/>
          <a:cs typeface="Arial" pitchFamily="34" charset="0"/>
        </a:defRPr>
      </a:pPr>
      <a:endParaRPr lang="uk-UA"/>
    </a:p>
  </c:txPr>
  <c:externalData r:id="rId1">
    <c:autoUpdate val="0"/>
  </c:externalData>
</c:chartSpace>
</file>

<file path=ppt/charts/chart1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9104891054231258"/>
          <c:y val="8.529558621892171E-3"/>
          <c:w val="0.66648172151300689"/>
          <c:h val="0.85015390374551403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Повністю довіряю</c:v>
                </c:pt>
              </c:strCache>
            </c:strRef>
          </c:tx>
          <c:spPr>
            <a:solidFill>
              <a:srgbClr val="4DA7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Лист1!$A$2:$A$10</c:f>
              <c:strCache>
                <c:ptCount val="9"/>
                <c:pt idx="0">
                  <c:v>Збройні Сили України</c:v>
                </c:pt>
                <c:pt idx="1">
                  <c:v>Громадські і волонтерські організації</c:v>
                </c:pt>
                <c:pt idx="2">
                  <c:v>Президент України</c:v>
                </c:pt>
                <c:pt idx="3">
                  <c:v>Місцева влада</c:v>
                </c:pt>
                <c:pt idx="4">
                  <c:v>Судова влада</c:v>
                </c:pt>
                <c:pt idx="5">
                  <c:v>Поліція </c:v>
                </c:pt>
                <c:pt idx="6">
                  <c:v>ЗМІ України</c:v>
                </c:pt>
                <c:pt idx="7">
                  <c:v>Кабінет Міністрів України</c:v>
                </c:pt>
                <c:pt idx="8">
                  <c:v>Верховна Рада України</c:v>
                </c:pt>
              </c:strCache>
            </c:strRef>
          </c:cat>
          <c:val>
            <c:numRef>
              <c:f>Лист1!$B$2:$B$10</c:f>
              <c:numCache>
                <c:formatCode>0</c:formatCode>
                <c:ptCount val="9"/>
                <c:pt idx="0">
                  <c:v>67.400000000000006</c:v>
                </c:pt>
                <c:pt idx="1">
                  <c:v>29.4</c:v>
                </c:pt>
                <c:pt idx="2">
                  <c:v>16.05</c:v>
                </c:pt>
                <c:pt idx="3">
                  <c:v>12.9</c:v>
                </c:pt>
                <c:pt idx="4">
                  <c:v>11.85</c:v>
                </c:pt>
                <c:pt idx="5">
                  <c:v>10.5</c:v>
                </c:pt>
                <c:pt idx="6">
                  <c:v>8.1</c:v>
                </c:pt>
                <c:pt idx="7">
                  <c:v>6.25</c:v>
                </c:pt>
                <c:pt idx="8">
                  <c:v>5.85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29-4985-99A8-61834EB3872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Скоріше довіряю</c:v>
                </c:pt>
              </c:strCache>
            </c:strRef>
          </c:tx>
          <c:spPr>
            <a:solidFill>
              <a:srgbClr val="7BB7F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Лист1!$A$2:$A$10</c:f>
              <c:strCache>
                <c:ptCount val="9"/>
                <c:pt idx="0">
                  <c:v>Збройні Сили України</c:v>
                </c:pt>
                <c:pt idx="1">
                  <c:v>Громадські і волонтерські організації</c:v>
                </c:pt>
                <c:pt idx="2">
                  <c:v>Президент України</c:v>
                </c:pt>
                <c:pt idx="3">
                  <c:v>Місцева влада</c:v>
                </c:pt>
                <c:pt idx="4">
                  <c:v>Судова влада</c:v>
                </c:pt>
                <c:pt idx="5">
                  <c:v>Поліція </c:v>
                </c:pt>
                <c:pt idx="6">
                  <c:v>ЗМІ України</c:v>
                </c:pt>
                <c:pt idx="7">
                  <c:v>Кабінет Міністрів України</c:v>
                </c:pt>
                <c:pt idx="8">
                  <c:v>Верховна Рада України</c:v>
                </c:pt>
              </c:strCache>
            </c:strRef>
          </c:cat>
          <c:val>
            <c:numRef>
              <c:f>Лист1!$C$2:$C$10</c:f>
              <c:numCache>
                <c:formatCode>0</c:formatCode>
                <c:ptCount val="9"/>
                <c:pt idx="0">
                  <c:v>24.1</c:v>
                </c:pt>
                <c:pt idx="1">
                  <c:v>46.65</c:v>
                </c:pt>
                <c:pt idx="2">
                  <c:v>32.6</c:v>
                </c:pt>
                <c:pt idx="3">
                  <c:v>30.35</c:v>
                </c:pt>
                <c:pt idx="4">
                  <c:v>24.95</c:v>
                </c:pt>
                <c:pt idx="5">
                  <c:v>26.15</c:v>
                </c:pt>
                <c:pt idx="6">
                  <c:v>27.3</c:v>
                </c:pt>
                <c:pt idx="7">
                  <c:v>19.5</c:v>
                </c:pt>
                <c:pt idx="8">
                  <c:v>18.5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29-4985-99A8-61834EB3872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Важко відповісти</c:v>
                </c:pt>
              </c:strCache>
            </c:strRef>
          </c:tx>
          <c:spPr>
            <a:solidFill>
              <a:srgbClr val="E7E6E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Лист1!$A$2:$A$10</c:f>
              <c:strCache>
                <c:ptCount val="9"/>
                <c:pt idx="0">
                  <c:v>Збройні Сили України</c:v>
                </c:pt>
                <c:pt idx="1">
                  <c:v>Громадські і волонтерські організації</c:v>
                </c:pt>
                <c:pt idx="2">
                  <c:v>Президент України</c:v>
                </c:pt>
                <c:pt idx="3">
                  <c:v>Місцева влада</c:v>
                </c:pt>
                <c:pt idx="4">
                  <c:v>Судова влада</c:v>
                </c:pt>
                <c:pt idx="5">
                  <c:v>Поліція </c:v>
                </c:pt>
                <c:pt idx="6">
                  <c:v>ЗМІ України</c:v>
                </c:pt>
                <c:pt idx="7">
                  <c:v>Кабінет Міністрів України</c:v>
                </c:pt>
                <c:pt idx="8">
                  <c:v>Верховна Рада України</c:v>
                </c:pt>
              </c:strCache>
            </c:strRef>
          </c:cat>
          <c:val>
            <c:numRef>
              <c:f>Лист1!$D$2:$D$10</c:f>
              <c:numCache>
                <c:formatCode>0</c:formatCode>
                <c:ptCount val="9"/>
                <c:pt idx="0">
                  <c:v>2.25</c:v>
                </c:pt>
                <c:pt idx="1">
                  <c:v>4.8499999999999996</c:v>
                </c:pt>
                <c:pt idx="2">
                  <c:v>8.5500000000000007</c:v>
                </c:pt>
                <c:pt idx="3">
                  <c:v>8.15</c:v>
                </c:pt>
                <c:pt idx="4">
                  <c:v>10</c:v>
                </c:pt>
                <c:pt idx="5">
                  <c:v>6.2</c:v>
                </c:pt>
                <c:pt idx="6">
                  <c:v>9</c:v>
                </c:pt>
                <c:pt idx="7">
                  <c:v>10.25</c:v>
                </c:pt>
                <c:pt idx="8">
                  <c:v>9.15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29-4985-99A8-61834EB3872E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Скоріше не довіряю</c:v>
                </c:pt>
              </c:strCache>
            </c:strRef>
          </c:tx>
          <c:spPr>
            <a:solidFill>
              <a:srgbClr val="FFB09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Лист1!$A$2:$A$10</c:f>
              <c:strCache>
                <c:ptCount val="9"/>
                <c:pt idx="0">
                  <c:v>Збройні Сили України</c:v>
                </c:pt>
                <c:pt idx="1">
                  <c:v>Громадські і волонтерські організації</c:v>
                </c:pt>
                <c:pt idx="2">
                  <c:v>Президент України</c:v>
                </c:pt>
                <c:pt idx="3">
                  <c:v>Місцева влада</c:v>
                </c:pt>
                <c:pt idx="4">
                  <c:v>Судова влада</c:v>
                </c:pt>
                <c:pt idx="5">
                  <c:v>Поліція </c:v>
                </c:pt>
                <c:pt idx="6">
                  <c:v>ЗМІ України</c:v>
                </c:pt>
                <c:pt idx="7">
                  <c:v>Кабінет Міністрів України</c:v>
                </c:pt>
                <c:pt idx="8">
                  <c:v>Верховна Рада України</c:v>
                </c:pt>
              </c:strCache>
            </c:strRef>
          </c:cat>
          <c:val>
            <c:numRef>
              <c:f>Лист1!$E$2:$E$10</c:f>
              <c:numCache>
                <c:formatCode>0</c:formatCode>
                <c:ptCount val="9"/>
                <c:pt idx="0">
                  <c:v>2.95</c:v>
                </c:pt>
                <c:pt idx="1">
                  <c:v>10.199999999999999</c:v>
                </c:pt>
                <c:pt idx="2">
                  <c:v>18.399999999999999</c:v>
                </c:pt>
                <c:pt idx="3">
                  <c:v>23.2</c:v>
                </c:pt>
                <c:pt idx="4">
                  <c:v>22.35</c:v>
                </c:pt>
                <c:pt idx="5">
                  <c:v>23.25</c:v>
                </c:pt>
                <c:pt idx="6">
                  <c:v>27.2</c:v>
                </c:pt>
                <c:pt idx="7">
                  <c:v>26.6</c:v>
                </c:pt>
                <c:pt idx="8">
                  <c:v>26.2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29-4985-99A8-61834EB3872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Зовсім не довіряю</c:v>
                </c:pt>
              </c:strCache>
            </c:strRef>
          </c:tx>
          <c:spPr>
            <a:solidFill>
              <a:srgbClr val="FF9C7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Лист1!$A$2:$A$10</c:f>
              <c:strCache>
                <c:ptCount val="9"/>
                <c:pt idx="0">
                  <c:v>Збройні Сили України</c:v>
                </c:pt>
                <c:pt idx="1">
                  <c:v>Громадські і волонтерські організації</c:v>
                </c:pt>
                <c:pt idx="2">
                  <c:v>Президент України</c:v>
                </c:pt>
                <c:pt idx="3">
                  <c:v>Місцева влада</c:v>
                </c:pt>
                <c:pt idx="4">
                  <c:v>Судова влада</c:v>
                </c:pt>
                <c:pt idx="5">
                  <c:v>Поліція </c:v>
                </c:pt>
                <c:pt idx="6">
                  <c:v>ЗМІ України</c:v>
                </c:pt>
                <c:pt idx="7">
                  <c:v>Кабінет Міністрів України</c:v>
                </c:pt>
                <c:pt idx="8">
                  <c:v>Верховна Рада України</c:v>
                </c:pt>
              </c:strCache>
            </c:strRef>
          </c:cat>
          <c:val>
            <c:numRef>
              <c:f>Лист1!$F$2:$F$10</c:f>
              <c:numCache>
                <c:formatCode>0</c:formatCode>
                <c:ptCount val="9"/>
                <c:pt idx="0">
                  <c:v>3.3</c:v>
                </c:pt>
                <c:pt idx="1">
                  <c:v>8.9</c:v>
                </c:pt>
                <c:pt idx="2">
                  <c:v>24.4</c:v>
                </c:pt>
                <c:pt idx="3">
                  <c:v>25.4</c:v>
                </c:pt>
                <c:pt idx="4">
                  <c:v>30.85</c:v>
                </c:pt>
                <c:pt idx="5">
                  <c:v>33.9</c:v>
                </c:pt>
                <c:pt idx="6">
                  <c:v>28.4</c:v>
                </c:pt>
                <c:pt idx="7">
                  <c:v>37.4</c:v>
                </c:pt>
                <c:pt idx="8">
                  <c:v>40.299999999999997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29-4985-99A8-61834EB3872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274532224"/>
        <c:axId val="274533760"/>
      </c:barChart>
      <c:catAx>
        <c:axId val="27453222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 rot="0" vert="horz" anchor="ctr" anchorCtr="1"/>
          <a:lstStyle/>
          <a:p>
            <a:pPr algn="ctr">
              <a:defRPr sz="1200" b="0">
                <a:latin typeface="Roboto Condensed" panose="02000000000000000000" pitchFamily="2" charset="0"/>
                <a:ea typeface="Roboto Condensed" panose="02000000000000000000" pitchFamily="2" charset="0"/>
              </a:defRPr>
            </a:pPr>
            <a:endParaRPr lang="uk-UA"/>
          </a:p>
        </c:txPr>
        <c:crossAx val="274533760"/>
        <c:crosses val="autoZero"/>
        <c:auto val="1"/>
        <c:lblAlgn val="ctr"/>
        <c:lblOffset val="150"/>
        <c:noMultiLvlLbl val="0"/>
      </c:catAx>
      <c:valAx>
        <c:axId val="274533760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one"/>
        <c:crossAx val="274532224"/>
        <c:crosses val="autoZero"/>
        <c:crossBetween val="between"/>
        <c:majorUnit val="0.5"/>
      </c:valAx>
    </c:plotArea>
    <c:legend>
      <c:legendPos val="r"/>
      <c:layout>
        <c:manualLayout>
          <c:xMode val="edge"/>
          <c:yMode val="edge"/>
          <c:x val="8.7443577412751911E-2"/>
          <c:y val="0.88819631301803881"/>
          <c:w val="0.84064836339901972"/>
          <c:h val="0.1118036304981836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Roboto Condensed" panose="02000000000000000000" pitchFamily="2" charset="0"/>
          <a:ea typeface="Roboto Condensed" panose="02000000000000000000" pitchFamily="2" charset="0"/>
        </a:defRPr>
      </a:pPr>
      <a:endParaRPr lang="uk-UA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E48AA5-092E-4998-88EF-2AE5A125941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D1148B-55CA-4D6A-98EF-5DBDF1EA6B9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031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871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90AAF-FC50-4F93-BB84-B11BE8AC18F2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871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0454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7232F-DA52-6920-BB78-26F47503E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58F4B3BC-24EE-FAF5-135E-A539995B09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0684E578-C767-9C94-5061-527B233886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5B79B08D-BFB2-D11C-6E7F-033CFCD609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0824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9DE03-441F-261F-B042-B57249322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463FAF5B-C4F6-3665-2327-5825200452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F34A0550-4C91-7A3C-71C9-7CE12F7661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F6ACF19A-43C0-D300-6C71-DECE51E7FB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4215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08B76-63A6-6762-3425-B50FF7B79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457E19EC-0E52-221D-5A6A-B9BBE9F0DC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779BAC80-8337-2734-97C6-91FC70871A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FBB49E8E-9265-2F73-539E-8FE5D2D6A4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t>19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2691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9F9FD-113C-DC54-4EA0-EDD471B34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2B9FA29F-58B8-275A-CB8C-DFD7F27C3C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D58E5048-DECE-B782-F61A-85F342A2B1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1011FA19-F2DB-1560-02B8-3DB012DC88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t>22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8095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972A6-3468-7A65-7802-3B5F2BD7C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D849CE81-EFDF-760D-026E-D15D517EBF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13AAC64C-7211-21C9-BDC1-F35B406EA1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BE8D7248-9BD5-54A1-12CD-C6EDB4BA40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t>24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83276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39151-0A06-ECA9-0B7B-F9F311B04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4C5F1148-3F83-EDF7-DC78-AE42492D52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31FFC4B2-B391-B9AC-939D-B48213AA9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6228D8A9-F30F-CC85-48FC-DB7E72BD83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t>27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97719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D3B20-FBA3-1B30-69D1-2B96FF78A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AAE0D30A-4D6F-7992-ABC2-4DCD0276E0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485F5CEC-4204-8AF2-BEF7-7D7F93F3FA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ED4E1FD9-2AF4-64B2-F3DF-2DBBF9807A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t>29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9319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69588-2D52-679A-00CD-BA7059D64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F9C12C24-95EE-6A2E-EACB-C4AE8E362C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FB94076B-88F6-F70F-878E-8EBCF63E01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F6E4C1F9-4626-34F9-3658-BF2B61ACA0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t>34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7015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DE9FF-8A13-828D-2D68-88A1F8A6A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F8597E39-B2B0-2B46-927A-95AD675FC4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56C0BD1F-35F0-B7E2-3849-585E575D0F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EE123606-D2BE-0B8E-1855-5976AB7985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t>36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0828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542CA-9B47-2361-F09F-410596641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C3481634-02B4-ACC9-A61C-EAD88FF74E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252C1D54-697B-630B-4C1C-1C112C00C2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1E4C788B-16E8-8BEF-841E-2941725A08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t>44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14681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B45C4-0701-8B79-36A8-6D6A5941A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141527-590C-3207-8487-4D6A9B4167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66344E-AF06-3576-70FE-89F8C79CBA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A3CB02-5449-592C-1919-891C9FCD41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1148B-55CA-4D6A-98EF-5DBDF1EA6B9E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7505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1A71A-38E6-E147-E0C1-4FB63A61D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C4CF817E-0FC6-A68F-6A98-FECB82238E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82AAF954-A8D3-2416-F5AD-4DE4CAF595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810C1E31-F7EA-97E0-0536-482401DD03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t>52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46990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900FC-2CDF-3920-C5A8-8BCB002E2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FA6C8066-DAC5-B781-3F96-860E3DBDA0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FC4FCCE9-A822-92FF-1A44-CF1CF2B016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7E691F22-08E2-081F-8514-AC960F1444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t>55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69570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30E8A-8464-758F-E8A8-04070C3AC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7078DC5E-6AC9-E3F1-BCAF-01B45D4761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E87DFEB5-F89B-A007-E59A-E180DEDCB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C0B83040-98CB-CBED-3FB3-CC159F0569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t>57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18137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1148B-55CA-4D6A-98EF-5DBDF1EA6B9E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632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C677A-8390-66A3-0728-BB45DAE08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FD9EDBB7-17AB-057C-AE2B-4B9F28FCF8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B5C69E4F-343A-CC9C-7E30-3CF2F2BE1F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C45ACC3F-2B3C-6CA6-5796-8358381908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t>65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66545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20005-A123-0F84-1BDF-249E7BE91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7FE8301A-BE02-2A84-1284-52A9FE4BC5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1574ECE1-482C-9CE1-2F50-8F93AF79A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69BF13F8-482A-6E3C-8AE5-0A7FAA234E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pPr/>
              <a:t>69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65042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7AD52-9642-7370-B390-F0E2507BD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5F1C7684-AB2D-5C25-18E8-9D1866C032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14C94427-E39B-63E8-7DFB-99FA08E2F2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CE46F2A4-73E8-6873-8E50-2AEAC65003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pPr/>
              <a:t>73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88319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1BD0B-646F-07C8-6DAB-CDB44316D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EB4ACDEC-4667-E996-9023-3908391DD0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05B19DAE-D8F2-D0A8-4314-60F1672D1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A9006513-E74A-8614-C019-C871E67CC8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pPr/>
              <a:t>75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07301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090EE-114B-7AE1-F612-27A7C9FF9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EF69605A-373D-8B80-8782-E1B4F5D322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96134BB1-5E67-D48A-C72B-16EC50CE5F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442EA4AC-EF72-4C52-9920-4DA81A71E5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pPr/>
              <a:t>77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68432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F27F6-4FC6-1B27-85B6-50FEF51FD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F9D30714-2C13-96E3-BC0E-FF12D2F751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B5113A73-4DF0-B334-B920-9490EBB251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EC71B30E-23C5-176E-5C97-4AE176AD6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pPr/>
              <a:t>84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4023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91714-B25E-6CBA-E7B4-DF156BDBA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16CEB909-147D-19F1-86AC-5347C62DA7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587BF284-CE1A-DDF3-9DAA-5C8CDC464A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599BCED5-7437-0D13-7D2D-22FE0A80F9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pPr/>
              <a:t>88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24092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953EC-15F7-D9C5-781A-9D12066E3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19BC866D-4202-F40A-4642-8031808BD1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683EE512-6820-F306-A067-EC3EE9CAA9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C7F5546E-5C12-6DF9-57B3-968B5565C9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pPr/>
              <a:t>92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9357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37A28-AFE2-D651-ECBE-FDCA09D2A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A63EB8F4-AF67-424E-AED1-56328936A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A6EC5E3F-0662-AED3-C7A6-F08F0006B3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8A0D7627-83CE-EA1C-1E6C-2B98CB6409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pPr/>
              <a:t>95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10349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1D3DC-4FF3-54AE-CAE1-41376605C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069A2006-C72C-2A0B-7C7C-47963883D8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67867847-B24F-14CD-723C-B76DC9E24D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EF9FB415-310D-EB86-CC3F-804C40CD26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pPr/>
              <a:t>97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75936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6A5F8-E50A-52F6-0F6E-BDDF29FC1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8AD3770F-C7A4-A46C-6775-A69C6769ED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EDCDA247-F5A9-2D3D-D30F-FC48C5EB4D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756E0C8F-F9DD-C54E-9C9D-235C6CD74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pPr/>
              <a:t>99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31502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229CB-2172-3B43-52C8-D394283F6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C9005BE4-E080-E8CF-28A8-EA82780327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09F95D47-7F7A-24FB-BAB9-667067F83A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4B49B389-AD46-4A23-C5D8-9AB50776E9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pPr/>
              <a:t>104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09449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E1E0E-D212-B7CE-4C96-FCA84EEB7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7B209160-7B02-95AD-AF2C-9CD8895378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9F1281C2-3D8C-7EBD-8732-4EEB9F2A37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977981CF-6330-9B7D-A8EB-122CA0B78B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pPr/>
              <a:t>107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53629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91C5F-D2A2-A0E2-5722-05F359C63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7C153DF0-9E52-4F59-2DD6-9AE7B70660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D8922270-7473-1953-0C92-3A9DFC3B7E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A82F3CFA-D34E-65B2-E2F2-9846591644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pPr/>
              <a:t>112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7104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39DED-1BE3-2878-E770-DDA65FF39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ED59FE-E65D-AC84-7C22-6BCDE1E103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745251-F5FD-3338-8C7E-8FB2066A7C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1C04D3-37EB-BDF8-A576-6F5EF01464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1148B-55CA-4D6A-98EF-5DBDF1EA6B9E}" type="slidenum">
              <a:rPr lang="ru-RU" smtClean="0"/>
              <a:pPr/>
              <a:t>115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0293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1BBF4-B0F1-440A-3FF5-89A3A08ED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6CBF89CE-D486-EB4A-F686-34CAA0EEFE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9A2220BA-CF8D-FD5D-A7C7-F206C18C12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DB9ECC21-BE5D-7EB4-0433-48F52D3477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pPr/>
              <a:t>117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99817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E3190-9C70-A6DF-9913-68D7B6523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76FF9A70-A376-F472-9D93-14249B15BF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FE731E18-D47E-00D8-1677-41D73D4D2C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97914A2F-4B6A-0D02-2CA1-4119CF6ED4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pPr/>
              <a:t>121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31589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901F0-E937-6476-DEA0-9CE019205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>
            <a:extLst>
              <a:ext uri="{FF2B5EF4-FFF2-40B4-BE49-F238E27FC236}">
                <a16:creationId xmlns:a16="http://schemas.microsoft.com/office/drawing/2014/main" id="{1F241DA2-D445-E22C-07F5-B2991E20F4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>
            <a:extLst>
              <a:ext uri="{FF2B5EF4-FFF2-40B4-BE49-F238E27FC236}">
                <a16:creationId xmlns:a16="http://schemas.microsoft.com/office/drawing/2014/main" id="{14A20AF3-CCCF-B5D7-1296-B25D06456C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1733430A-8336-4030-FC2B-8E9D5573A7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E60F6-300E-4E58-BDE7-4BF7EBF5F424}" type="slidenum">
              <a:rPr lang="uk-UA" smtClean="0"/>
              <a:pPr/>
              <a:t>126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708726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8F8D3-FC74-B8E4-EBAE-3746240D7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BF584F-41AA-5C99-4986-99A5AB974B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2A2D70-979E-345E-CB5E-F223EEDC3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CDA02E-363A-7706-5DEF-7338723576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1148B-55CA-4D6A-98EF-5DBDF1EA6B9E}" type="slidenum">
              <a:rPr lang="ru-RU" smtClean="0"/>
              <a:pPr/>
              <a:t>129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4420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E97FD-46C9-B232-9C4C-527B2927C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F065E5C-73FD-C4BE-6614-E81E6D1356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9881C81-D617-8AEB-A44C-4C6CFEAC61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2C4C8B4-25FE-21FD-67AB-612620D7C9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20A9B-791C-4341-80DD-3A1F2D38D1F0}" type="slidenum">
              <a:rPr lang="uk-UA" smtClean="0"/>
              <a:pPr/>
              <a:t>131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6003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BE9E6-0940-0CEB-7218-B31C17835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1F7EF7-8C1D-DF04-D5E8-392DC312D2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2C545-2710-DFF2-FBE7-9DB5D504A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336-53F1-4D8C-A2DD-BB28360D9E45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E0221-1EF4-CBAB-A785-CFCF53EF8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5B5E2-578C-46A2-D77C-8F59288E3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608A-00EA-4C9D-B7DE-F77CB11A3BB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75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190A-377F-A3E1-B189-04808D8A5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257BD-9C28-2B16-26EF-723F064FD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DF199-D69C-8CF3-13BC-FE6EFA7B1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336-53F1-4D8C-A2DD-BB28360D9E45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E7063-3192-F23E-A220-1C77F0C16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CAED7-8D20-CB4E-A20B-1A21108C1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608A-00EA-4C9D-B7DE-F77CB11A3BB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019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8ACBA-5CAF-4037-C114-B56A0999D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4A2516-3266-466C-D789-4196DB62D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4DD611-B475-515A-91C1-B8057025E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336-53F1-4D8C-A2DD-BB28360D9E45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683F5-7A4B-87A5-A2AD-930723FEA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E0786-0472-4132-A130-C6DEE3938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608A-00EA-4C9D-B7DE-F77CB11A3BB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709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91F4A-D482-2601-0005-9F9EE5053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930C8-BD58-2308-BB9C-44F115262C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66FB8B-C458-577B-1674-D64B67463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403B8-AD7E-C019-9196-4C0A236C0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336-53F1-4D8C-A2DD-BB28360D9E45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E18E53-85F5-CD4B-007E-C477C0483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0663B0-7435-D7DB-8486-18AA842A2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608A-00EA-4C9D-B7DE-F77CB11A3BB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839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4AFF1-5796-6085-0703-B1E242D4B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93C491-B35F-1FEF-B3E9-0324ED031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66FD4D-40B7-F5A4-BC85-20E3D9BA11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2A69FA-DA17-8F99-3DD3-1CB2634076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B602F-B9B6-1863-ABFB-752F54300A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003F20-F982-95E2-91F8-2D34B11CC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336-53F1-4D8C-A2DD-BB28360D9E45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F19830-708B-E2E7-3378-8DA7CDC7C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BC9F08-AF65-9085-B3AC-5141CCD3E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608A-00EA-4C9D-B7DE-F77CB11A3BB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029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C7CC-7400-6B80-BA28-CFF0219CF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D73292-0B7B-B45C-C381-AC16F4987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336-53F1-4D8C-A2DD-BB28360D9E45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1376A9-7787-EAB6-CA55-6BD661F6A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3F4109-9694-5D59-ABA2-E4A63F2C4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608A-00EA-4C9D-B7DE-F77CB11A3BB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770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F22E24-92AE-0792-C770-FEE020CF2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336-53F1-4D8C-A2DD-BB28360D9E45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3395D6-9C02-05D3-85D6-641201C6A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5EFAC8-DE4D-7AAF-BA78-E51399BDA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608A-00EA-4C9D-B7DE-F77CB11A3BB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289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A2270-B150-5B77-96CA-527D01319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65709-76BB-214F-BC69-4BD71FD96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20C1A-72BB-7DA3-1AA5-ACBCEF3571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EEA091-C3FB-D9B1-E518-E15C720D2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336-53F1-4D8C-A2DD-BB28360D9E45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E9B515-EBA4-0BE5-4529-1D94ADD4A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4540F-DFFC-C147-62F5-7595FDA26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608A-00EA-4C9D-B7DE-F77CB11A3BB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094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7E000-10B9-5223-62D8-9CF13A280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F3F416-21BE-5EF5-B7E3-E118D40842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D8A388-886F-8E56-5A91-A6FF21B671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F9938-D1C8-AE6E-B1AC-2EE3FCFCB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336-53F1-4D8C-A2DD-BB28360D9E45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D94C48-1DC9-011E-ED9E-AEF5EADF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F67209-83AB-EADE-8653-4DB2628F8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608A-00EA-4C9D-B7DE-F77CB11A3BB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546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9D61D-C733-39C1-3BAB-B23C2BAEF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8C6E66-1B0D-7C44-C96F-EBC0C96F7C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17F9B-A23B-45BD-FC68-F1A1DFDBE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336-53F1-4D8C-A2DD-BB28360D9E45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801B8A-C544-DC7E-F297-E647B82E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21884-7E39-FFA1-D666-64A3F99A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608A-00EA-4C9D-B7DE-F77CB11A3BB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688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55FF0E-52BD-8D53-768B-30DE003BBC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261FFE-E425-AE3C-D6BE-4CFE62DEE8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61964-7474-9AA0-E297-45BA66182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9336-53F1-4D8C-A2DD-BB28360D9E45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D92D7-4352-859B-4BE8-3880A0A0B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A69091-86DD-11CD-3403-2D9AEE18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D608A-00EA-4C9D-B7DE-F77CB11A3BB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757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131870" y="6583636"/>
            <a:ext cx="7529987" cy="274364"/>
          </a:xfrm>
          <a:prstGeom prst="rect">
            <a:avLst/>
          </a:prstGeom>
        </p:spPr>
        <p:txBody>
          <a:bodyPr/>
          <a:lstStyle>
            <a:lvl1pPr>
              <a:defRPr sz="1238">
                <a:effectLst/>
                <a:latin typeface="Arial Narrow" pitchFamily="34" charset="0"/>
              </a:defRPr>
            </a:lvl1pPr>
          </a:lstStyle>
          <a:p>
            <a:r>
              <a:rPr lang="ru-RU">
                <a:solidFill>
                  <a:prstClr val="black"/>
                </a:solidFill>
                <a:cs typeface="Arial" charset="0"/>
              </a:rPr>
              <a:t>Національна ідентичність, уявлення щодо держави та стійкість українців | 20-22 липня 2025</a:t>
            </a:r>
            <a:endParaRPr lang="ru-RU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1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408489" y="6652215"/>
            <a:ext cx="598048" cy="205737"/>
          </a:xfrm>
          <a:prstGeom prst="rect">
            <a:avLst/>
          </a:prstGeom>
        </p:spPr>
        <p:txBody>
          <a:bodyPr vert="horz" lIns="98699" tIns="49349" rIns="98699" bIns="49349" rtlCol="0" anchor="ctr"/>
          <a:lstStyle>
            <a:lvl1pPr>
              <a:defRPr lang="uk-UA" sz="1333" smtClean="0">
                <a:effectLst/>
                <a:latin typeface="Arial Narrow" pitchFamily="34" charset="0"/>
                <a:cs typeface="Arial" charset="0"/>
              </a:defRPr>
            </a:lvl1pPr>
          </a:lstStyle>
          <a:p>
            <a:pPr algn="ctr"/>
            <a:fld id="{A5A59E15-60B0-425D-863E-520DBEEE065D}" type="slidenum">
              <a:rPr lang="ru-RU">
                <a:solidFill>
                  <a:prstClr val="black"/>
                </a:solidFill>
              </a:rPr>
              <a:pPr algn="ctr"/>
              <a:t>‹№›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657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G Mai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Графіка 6">
            <a:extLst>
              <a:ext uri="{FF2B5EF4-FFF2-40B4-BE49-F238E27FC236}">
                <a16:creationId xmlns:a16="http://schemas.microsoft.com/office/drawing/2014/main" id="{55E179C6-2B18-2B1F-0B31-9CC6A3AF9C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761" y="-7950"/>
            <a:ext cx="930302" cy="930302"/>
          </a:xfrm>
          <a:prstGeom prst="rect">
            <a:avLst/>
          </a:prstGeom>
        </p:spPr>
      </p:pic>
      <p:sp>
        <p:nvSpPr>
          <p:cNvPr id="6" name="Номер слайда 4">
            <a:extLst>
              <a:ext uri="{FF2B5EF4-FFF2-40B4-BE49-F238E27FC236}">
                <a16:creationId xmlns:a16="http://schemas.microsoft.com/office/drawing/2014/main" id="{9B380887-740A-ECA8-E461-413E5A909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9497" y="6321507"/>
            <a:ext cx="598048" cy="205737"/>
          </a:xfrm>
          <a:prstGeom prst="rect">
            <a:avLst/>
          </a:prstGeom>
        </p:spPr>
        <p:txBody>
          <a:bodyPr vert="horz" lIns="98699" tIns="49349" rIns="98699" bIns="49349" rtlCol="0" anchor="ctr"/>
          <a:lstStyle>
            <a:lvl1pPr algn="ctr">
              <a:defRPr lang="uk-UA" sz="1400" smtClean="0">
                <a:solidFill>
                  <a:srgbClr val="898989"/>
                </a:solidFill>
                <a:effectLst/>
                <a:latin typeface="Roboto Condensed" panose="02000000000000000000" pitchFamily="2" charset="0"/>
                <a:ea typeface="Roboto Condensed" panose="02000000000000000000" pitchFamily="2" charset="0"/>
                <a:cs typeface="Arial" charset="0"/>
              </a:defRPr>
            </a:lvl1pPr>
          </a:lstStyle>
          <a:p>
            <a:fld id="{A5A59E15-60B0-425D-863E-520DBEEE065D}" type="slidenum">
              <a:rPr lang="ru-RU" smtClean="0"/>
              <a:pPr/>
              <a:t>‹№›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BC7DC67-23ED-F6AE-6A13-8414C38BDD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3818" y="262006"/>
            <a:ext cx="7994915" cy="4218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2400" b="1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найбільше</a:t>
            </a:r>
            <a:r>
              <a:rPr lang="ru-RU" dirty="0"/>
              <a:t> </a:t>
            </a:r>
            <a:r>
              <a:rPr lang="ru-RU" dirty="0" err="1"/>
              <a:t>об’єднати</a:t>
            </a:r>
            <a:r>
              <a:rPr lang="ru-RU" dirty="0"/>
              <a:t> </a:t>
            </a:r>
            <a:r>
              <a:rPr lang="ru-RU" dirty="0" err="1"/>
              <a:t>українців</a:t>
            </a:r>
            <a:r>
              <a:rPr lang="ru-RU" dirty="0"/>
              <a:t>? </a:t>
            </a: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695DFB5D-C244-0F20-D656-3BEFFCC10C4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53739" y="5936975"/>
            <a:ext cx="3217236" cy="4770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rgbClr val="A4A4A4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uk-UA" dirty="0"/>
              <a:t>Ввести копірайт</a:t>
            </a:r>
          </a:p>
        </p:txBody>
      </p:sp>
      <p:sp>
        <p:nvSpPr>
          <p:cNvPr id="22" name="Подзаголовок 2">
            <a:extLst>
              <a:ext uri="{FF2B5EF4-FFF2-40B4-BE49-F238E27FC236}">
                <a16:creationId xmlns:a16="http://schemas.microsoft.com/office/drawing/2014/main" id="{A3C55387-10C4-19A2-6C84-8DDC58D79227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783818" y="704751"/>
            <a:ext cx="7994915" cy="277000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err="1"/>
              <a:t>Зразок</a:t>
            </a:r>
            <a:r>
              <a:rPr lang="ru-RU" dirty="0"/>
              <a:t> </a:t>
            </a:r>
            <a:r>
              <a:rPr lang="ru-RU" dirty="0" err="1"/>
              <a:t>підзаголовка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2059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38">
          <p15:clr>
            <a:srgbClr val="FBAE40"/>
          </p15:clr>
        </p15:guide>
        <p15:guide id="3" orient="horz" pos="4110">
          <p15:clr>
            <a:srgbClr val="FBAE40"/>
          </p15:clr>
        </p15:guide>
        <p15:guide id="4" pos="7242">
          <p15:clr>
            <a:srgbClr val="FBAE40"/>
          </p15:clr>
        </p15:guide>
        <p15:guide id="5" pos="892">
          <p15:clr>
            <a:srgbClr val="FBAE40"/>
          </p15:clr>
        </p15:guide>
        <p15:guide id="6" orient="horz" pos="210">
          <p15:clr>
            <a:srgbClr val="FBAE40"/>
          </p15:clr>
        </p15:guide>
        <p15:guide id="7" pos="6788">
          <p15:clr>
            <a:srgbClr val="FBAE40"/>
          </p15:clr>
        </p15:guide>
        <p15:guide id="8" pos="1118">
          <p15:clr>
            <a:srgbClr val="FBAE40"/>
          </p15:clr>
        </p15:guide>
        <p15:guide id="9" pos="656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G Chapter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2C2E94B-571E-71D9-5723-199B151F0B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9731" y="-143653"/>
            <a:ext cx="1697397" cy="169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897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38">
          <p15:clr>
            <a:srgbClr val="FBAE40"/>
          </p15:clr>
        </p15:guide>
        <p15:guide id="3" orient="horz" pos="4110">
          <p15:clr>
            <a:srgbClr val="FBAE40"/>
          </p15:clr>
        </p15:guide>
        <p15:guide id="4" pos="7242">
          <p15:clr>
            <a:srgbClr val="FBAE40"/>
          </p15:clr>
        </p15:guide>
        <p15:guide id="5" pos="892">
          <p15:clr>
            <a:srgbClr val="FBAE40"/>
          </p15:clr>
        </p15:guide>
        <p15:guide id="6" orient="horz" pos="210">
          <p15:clr>
            <a:srgbClr val="FBAE40"/>
          </p15:clr>
        </p15:guide>
        <p15:guide id="7" pos="6788">
          <p15:clr>
            <a:srgbClr val="FBAE40"/>
          </p15:clr>
        </p15:guide>
        <p15:guide id="8" pos="1118">
          <p15:clr>
            <a:srgbClr val="FBAE40"/>
          </p15:clr>
        </p15:guide>
        <p15:guide id="9" pos="656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11111111111111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10F9339A-BFDA-2EF9-03B5-F72808143153}"/>
              </a:ext>
            </a:extLst>
          </p:cNvPr>
          <p:cNvSpPr txBox="1">
            <a:spLocks/>
          </p:cNvSpPr>
          <p:nvPr userDrawn="1"/>
        </p:nvSpPr>
        <p:spPr>
          <a:xfrm>
            <a:off x="504825" y="6415884"/>
            <a:ext cx="338138" cy="2159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uk-UA"/>
            </a:defPPr>
            <a:lvl1pPr marL="0" algn="l" defTabSz="914400" rtl="0" eaLnBrk="1" latinLnBrk="0" hangingPunct="1"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A70A0D-72EA-4F43-8E93-4CF1AFC095FD}" type="slidenum">
              <a:rPr lang="en-GB" smtClean="0">
                <a:solidFill>
                  <a:srgbClr val="1E1246"/>
                </a:solidFill>
                <a:latin typeface="Arial"/>
              </a:rPr>
              <a:pPr/>
              <a:t>‹№›</a:t>
            </a:fld>
            <a:endParaRPr lang="en-GB">
              <a:solidFill>
                <a:srgbClr val="1E1246"/>
              </a:solidFill>
              <a:latin typeface="Arial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15FA138-B450-3DA6-0987-6E5DDB7266AE}"/>
              </a:ext>
            </a:extLst>
          </p:cNvPr>
          <p:cNvCxnSpPr>
            <a:cxnSpLocks/>
          </p:cNvCxnSpPr>
          <p:nvPr userDrawn="1"/>
        </p:nvCxnSpPr>
        <p:spPr>
          <a:xfrm>
            <a:off x="514350" y="6217441"/>
            <a:ext cx="1110615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phic 4">
            <a:extLst>
              <a:ext uri="{FF2B5EF4-FFF2-40B4-BE49-F238E27FC236}">
                <a16:creationId xmlns:a16="http://schemas.microsoft.com/office/drawing/2014/main" id="{E500CC06-6FED-0E9C-3A4E-1A50BDCB4A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75155" y="6333970"/>
            <a:ext cx="900000" cy="409113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FAB83CD3-8C0E-1B24-5D94-BE650C9D561B}"/>
              </a:ext>
            </a:extLst>
          </p:cNvPr>
          <p:cNvSpPr txBox="1">
            <a:spLocks/>
          </p:cNvSpPr>
          <p:nvPr userDrawn="1"/>
        </p:nvSpPr>
        <p:spPr>
          <a:xfrm>
            <a:off x="842963" y="6415884"/>
            <a:ext cx="7266321" cy="2159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uk-UA"/>
            </a:defPPr>
            <a:lvl1pPr marL="0" algn="l" defTabSz="914400" rtl="0" eaLnBrk="1" latinLnBrk="0" hangingPunct="1">
              <a:defRPr sz="1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>
                <a:solidFill>
                  <a:srgbClr val="1E1246"/>
                </a:solidFill>
                <a:latin typeface="Arial"/>
              </a:rPr>
              <a:t>Громадська думка в умовах війни: політичні вподобання, довіра та ідеологічні орієнтації українців</a:t>
            </a:r>
            <a:endParaRPr lang="en-GB" dirty="0">
              <a:solidFill>
                <a:srgbClr val="1E1246"/>
              </a:solidFill>
              <a:latin typeface="Arial"/>
            </a:endParaRPr>
          </a:p>
        </p:txBody>
      </p:sp>
      <p:pic>
        <p:nvPicPr>
          <p:cNvPr id="17" name="Picture 16" descr="A black and red logo&#10;&#10;AI-generated content may be incorrect.">
            <a:extLst>
              <a:ext uri="{FF2B5EF4-FFF2-40B4-BE49-F238E27FC236}">
                <a16:creationId xmlns:a16="http://schemas.microsoft.com/office/drawing/2014/main" id="{152ED1A2-80AE-CD28-5655-B82346111BF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0" t="36075" r="3450" b="33538"/>
          <a:stretch>
            <a:fillRect/>
          </a:stretch>
        </p:blipFill>
        <p:spPr>
          <a:xfrm>
            <a:off x="9867217" y="6403028"/>
            <a:ext cx="835616" cy="27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2461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F71B3C-36BE-A89E-3DC1-ED9195635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D71284-012D-2756-BA81-A08F176129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917AD-4CE3-ADFE-2B4A-486B60FCD8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A49336-53F1-4D8C-A2DD-BB28360D9E45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482BA-5A41-2B7D-6A1F-46BEB1195F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790F8-B13E-15F5-DBA4-26B8A394A2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4D608A-00EA-4C9D-B7DE-F77CB11A3BB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180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1.xml"/><Relationship Id="rId2" Type="http://schemas.openxmlformats.org/officeDocument/2006/relationships/chart" Target="../charts/chart50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4.xml"/><Relationship Id="rId2" Type="http://schemas.openxmlformats.org/officeDocument/2006/relationships/chart" Target="../charts/chart53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5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0.xml"/><Relationship Id="rId2" Type="http://schemas.openxmlformats.org/officeDocument/2006/relationships/chart" Target="../charts/chart59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2.xml"/><Relationship Id="rId2" Type="http://schemas.openxmlformats.org/officeDocument/2006/relationships/chart" Target="../charts/chart61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4.xml"/><Relationship Id="rId2" Type="http://schemas.openxmlformats.org/officeDocument/2006/relationships/chart" Target="../charts/chart63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6.xml"/><Relationship Id="rId2" Type="http://schemas.openxmlformats.org/officeDocument/2006/relationships/chart" Target="../charts/chart65.xml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7.xml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0.xml"/><Relationship Id="rId2" Type="http://schemas.openxmlformats.org/officeDocument/2006/relationships/chart" Target="../charts/chart69.xml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3.xml"/><Relationship Id="rId2" Type="http://schemas.openxmlformats.org/officeDocument/2006/relationships/chart" Target="../charts/chart72.xml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5.xml"/><Relationship Id="rId2" Type="http://schemas.openxmlformats.org/officeDocument/2006/relationships/chart" Target="../charts/chart74.xml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8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0.xml"/><Relationship Id="rId2" Type="http://schemas.openxmlformats.org/officeDocument/2006/relationships/chart" Target="../charts/chart79.xml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2.xml"/><Relationship Id="rId2" Type="http://schemas.openxmlformats.org/officeDocument/2006/relationships/chart" Target="../charts/chart81.xml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3.xml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5.xml"/><Relationship Id="rId2" Type="http://schemas.openxmlformats.org/officeDocument/2006/relationships/chart" Target="../charts/chart84.xml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6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8.xml"/><Relationship Id="rId2" Type="http://schemas.openxmlformats.org/officeDocument/2006/relationships/chart" Target="../charts/chart87.xml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9.xml"/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0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2.xml"/><Relationship Id="rId2" Type="http://schemas.openxmlformats.org/officeDocument/2006/relationships/chart" Target="../charts/chart91.xml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3.xml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6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7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9.xml"/><Relationship Id="rId2" Type="http://schemas.openxmlformats.org/officeDocument/2006/relationships/chart" Target="../charts/chart98.xml"/><Relationship Id="rId1" Type="http://schemas.openxmlformats.org/officeDocument/2006/relationships/slideLayout" Target="../slideLayouts/slideLayout13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0.xml"/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2.xml"/><Relationship Id="rId2" Type="http://schemas.openxmlformats.org/officeDocument/2006/relationships/chart" Target="../charts/chart101.xml"/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3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4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6.xml"/><Relationship Id="rId2" Type="http://schemas.openxmlformats.org/officeDocument/2006/relationships/chart" Target="../charts/chart105.xml"/><Relationship Id="rId1" Type="http://schemas.openxmlformats.org/officeDocument/2006/relationships/slideLayout" Target="../slideLayouts/slideLayout13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8.xml"/><Relationship Id="rId2" Type="http://schemas.openxmlformats.org/officeDocument/2006/relationships/chart" Target="../charts/chart107.xml"/><Relationship Id="rId1" Type="http://schemas.openxmlformats.org/officeDocument/2006/relationships/slideLayout" Target="../slideLayouts/slideLayout13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0.xml"/><Relationship Id="rId2" Type="http://schemas.openxmlformats.org/officeDocument/2006/relationships/chart" Target="../charts/chart109.xml"/><Relationship Id="rId1" Type="http://schemas.openxmlformats.org/officeDocument/2006/relationships/slideLayout" Target="../slideLayouts/slideLayout13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2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4.xml"/><Relationship Id="rId2" Type="http://schemas.openxmlformats.org/officeDocument/2006/relationships/chart" Target="../charts/chart113.xml"/><Relationship Id="rId1" Type="http://schemas.openxmlformats.org/officeDocument/2006/relationships/slideLayout" Target="../slideLayouts/slideLayout13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5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7.xml"/><Relationship Id="rId2" Type="http://schemas.openxmlformats.org/officeDocument/2006/relationships/chart" Target="../charts/chart116.xml"/><Relationship Id="rId1" Type="http://schemas.openxmlformats.org/officeDocument/2006/relationships/slideLayout" Target="../slideLayouts/slideLayout13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8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0.xml"/><Relationship Id="rId2" Type="http://schemas.openxmlformats.org/officeDocument/2006/relationships/chart" Target="../charts/chart119.xml"/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2.xml"/><Relationship Id="rId2" Type="http://schemas.openxmlformats.org/officeDocument/2006/relationships/chart" Target="../charts/chart121.xml"/><Relationship Id="rId1" Type="http://schemas.openxmlformats.org/officeDocument/2006/relationships/slideLayout" Target="../slideLayouts/slideLayout13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4.xml"/><Relationship Id="rId2" Type="http://schemas.openxmlformats.org/officeDocument/2006/relationships/chart" Target="../charts/chart123.xml"/><Relationship Id="rId1" Type="http://schemas.openxmlformats.org/officeDocument/2006/relationships/slideLayout" Target="../slideLayouts/slideLayout13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5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6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hyperlink" Target="https://instagram.com/rating_ua" TargetMode="External"/><Relationship Id="rId7" Type="http://schemas.openxmlformats.org/officeDocument/2006/relationships/image" Target="../media/image1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ratinggroup.ua/" TargetMode="External"/><Relationship Id="rId11" Type="http://schemas.openxmlformats.org/officeDocument/2006/relationships/hyperlink" Target="https://www.facebook.com/ratinggroup" TargetMode="External"/><Relationship Id="rId5" Type="http://schemas.openxmlformats.org/officeDocument/2006/relationships/image" Target="../media/image11.png"/><Relationship Id="rId10" Type="http://schemas.openxmlformats.org/officeDocument/2006/relationships/image" Target="../media/image12.png"/><Relationship Id="rId4" Type="http://schemas.openxmlformats.org/officeDocument/2006/relationships/image" Target="../media/image10.png"/><Relationship Id="rId9" Type="http://schemas.openxmlformats.org/officeDocument/2006/relationships/hyperlink" Target="https://x.com/ratinggrou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6ABFC5-57D7-A368-25DF-6B5BE2C78F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8D81A252-9BB4-759A-3040-2DD6B2E09169}"/>
              </a:ext>
            </a:extLst>
          </p:cNvPr>
          <p:cNvSpPr/>
          <p:nvPr/>
        </p:nvSpPr>
        <p:spPr>
          <a:xfrm>
            <a:off x="10151716" y="337993"/>
            <a:ext cx="1808104" cy="8220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pic>
        <p:nvPicPr>
          <p:cNvPr id="3" name="Рисунок 2" descr="Зображення, що містить Шрифт, Графіка, знімок екрана, графічний дизайн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4005FDE3-2B35-73C1-9D38-EAF201A906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46" b="24365"/>
          <a:stretch>
            <a:fillRect/>
          </a:stretch>
        </p:blipFill>
        <p:spPr>
          <a:xfrm>
            <a:off x="10075852" y="245629"/>
            <a:ext cx="1978306" cy="951346"/>
          </a:xfrm>
          <a:prstGeom prst="rect">
            <a:avLst/>
          </a:prstGeom>
        </p:spPr>
      </p:pic>
      <p:sp>
        <p:nvSpPr>
          <p:cNvPr id="4" name="Прямоугольник 7">
            <a:extLst>
              <a:ext uri="{FF2B5EF4-FFF2-40B4-BE49-F238E27FC236}">
                <a16:creationId xmlns:a16="http://schemas.microsoft.com/office/drawing/2014/main" id="{F8526907-A5AE-80D0-5D04-9425B4BA9B86}"/>
              </a:ext>
            </a:extLst>
          </p:cNvPr>
          <p:cNvSpPr/>
          <p:nvPr/>
        </p:nvSpPr>
        <p:spPr>
          <a:xfrm>
            <a:off x="2205871" y="135325"/>
            <a:ext cx="8325175" cy="1749877"/>
          </a:xfrm>
          <a:prstGeom prst="rect">
            <a:avLst/>
          </a:prstGeom>
          <a:noFill/>
          <a:effectLst>
            <a:softEdge rad="25400"/>
          </a:effectLst>
        </p:spPr>
        <p:txBody>
          <a:bodyPr wrap="square" lIns="87033" tIns="43517" rIns="87033" bIns="43517">
            <a:spAutoFit/>
          </a:bodyPr>
          <a:lstStyle/>
          <a:p>
            <a:pPr defTabSz="939891">
              <a:defRPr/>
            </a:pPr>
            <a:r>
              <a:rPr lang="ru-RU" sz="36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Репрезентативне</a:t>
            </a:r>
            <a:r>
              <a:rPr lang="ru-RU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соціологічне</a:t>
            </a:r>
            <a:r>
              <a:rPr lang="ru-RU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дослідження</a:t>
            </a:r>
            <a:r>
              <a:rPr lang="ru-RU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становища </a:t>
            </a:r>
            <a:r>
              <a:rPr lang="ru-RU" sz="36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молоді</a:t>
            </a:r>
            <a:r>
              <a:rPr lang="ru-RU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36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Україні</a:t>
            </a:r>
            <a:r>
              <a:rPr lang="ru-RU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2026</a:t>
            </a:r>
            <a:endParaRPr lang="uk-UA" sz="36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3" b="22405"/>
          <a:stretch>
            <a:fillRect/>
          </a:stretch>
        </p:blipFill>
        <p:spPr bwMode="auto">
          <a:xfrm>
            <a:off x="220680" y="337994"/>
            <a:ext cx="1711434" cy="8589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25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2"/>
    </mc:Choice>
    <mc:Fallback xmlns="">
      <p:transition spd="slow" advTm="195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0640CF-70C2-3765-3108-805801EEE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6050" y="1097576"/>
            <a:ext cx="8232699" cy="3123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924" tIns="46962" rIns="93924" bIns="46962" anchor="ctr"/>
          <a:lstStyle/>
          <a:p>
            <a:pPr marL="285750" indent="-285750" defTabSz="940118">
              <a:buClr>
                <a:srgbClr val="BC0E0D"/>
              </a:buClr>
              <a:buFont typeface="Wingdings" panose="05000000000000000000" pitchFamily="2" charset="2"/>
              <a:buChar char="§"/>
              <a:defRPr/>
            </a:pPr>
            <a:r>
              <a:rPr lang="ru-RU" sz="1600" i="1" dirty="0" err="1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Терміни</a:t>
            </a:r>
            <a:r>
              <a:rPr lang="ru-RU" sz="1600" i="1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 </a:t>
            </a:r>
            <a:r>
              <a:rPr lang="ru-RU" sz="1600" i="1" dirty="0" err="1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проведення</a:t>
            </a:r>
            <a:r>
              <a:rPr lang="ru-RU" sz="1600" i="1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 </a:t>
            </a:r>
            <a:r>
              <a:rPr lang="ru-RU" sz="1600" i="1" dirty="0" err="1"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дослідження</a:t>
            </a:r>
            <a:r>
              <a:rPr lang="ru-RU" sz="1600" i="1" dirty="0"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: </a:t>
            </a:r>
            <a:r>
              <a:rPr lang="ru-RU" sz="1600" dirty="0" err="1"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серпень</a:t>
            </a:r>
            <a:r>
              <a:rPr lang="ru-RU" sz="1600" dirty="0"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-вересень 2026 р</a:t>
            </a:r>
            <a:r>
              <a:rPr lang="ru-RU" sz="1600" i="1" dirty="0"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.</a:t>
            </a:r>
          </a:p>
          <a:p>
            <a:pPr defTabSz="940118">
              <a:buClr>
                <a:srgbClr val="BC0E0D"/>
              </a:buClr>
              <a:defRPr/>
            </a:pPr>
            <a:endParaRPr lang="ru-RU" sz="1600" i="1" dirty="0">
              <a:solidFill>
                <a:prstClr val="black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Arial" pitchFamily="34" charset="0"/>
            </a:endParaRPr>
          </a:p>
          <a:p>
            <a:pPr marL="285750" indent="-285750" defTabSz="940118">
              <a:buClr>
                <a:srgbClr val="BC0E0D"/>
              </a:buClr>
              <a:buFont typeface="Wingdings" panose="05000000000000000000" pitchFamily="2" charset="2"/>
              <a:buChar char="§"/>
              <a:defRPr/>
            </a:pPr>
            <a:r>
              <a:rPr lang="ru-RU" sz="1600" i="1" dirty="0" err="1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Терміни</a:t>
            </a:r>
            <a:r>
              <a:rPr lang="ru-RU" sz="1600" i="1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 </a:t>
            </a:r>
            <a:r>
              <a:rPr lang="ru-RU" sz="1600" i="1" dirty="0" err="1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проведення</a:t>
            </a:r>
            <a:r>
              <a:rPr lang="ru-RU" sz="1600" i="1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 </a:t>
            </a:r>
            <a:r>
              <a:rPr lang="ru-RU" sz="1600" i="1" dirty="0" err="1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польового</a:t>
            </a:r>
            <a:r>
              <a:rPr lang="ru-RU" sz="1600" i="1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 </a:t>
            </a:r>
            <a:r>
              <a:rPr lang="ru-RU" sz="1600" i="1" dirty="0" err="1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етапу</a:t>
            </a:r>
            <a:r>
              <a:rPr lang="ru-RU" sz="1600" i="1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: </a:t>
            </a:r>
            <a:r>
              <a:rPr lang="ru-RU" sz="1600" dirty="0"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9-21</a:t>
            </a:r>
            <a:r>
              <a:rPr lang="ru-RU" sz="1600" dirty="0">
                <a:solidFill>
                  <a:srgbClr val="FF00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 </a:t>
            </a:r>
            <a:r>
              <a:rPr lang="ru-RU" sz="1600" dirty="0"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вересня 2026 р</a:t>
            </a:r>
            <a:r>
              <a:rPr lang="ru-RU" sz="1600" i="1" dirty="0"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.</a:t>
            </a:r>
          </a:p>
          <a:p>
            <a:pPr marL="285750" indent="-285750" defTabSz="940118">
              <a:buClr>
                <a:srgbClr val="BC0E0D"/>
              </a:buClr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prstClr val="black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Arial" pitchFamily="34" charset="0"/>
            </a:endParaRPr>
          </a:p>
          <a:p>
            <a:pPr marL="285750" indent="-285750" defTabSz="940118">
              <a:buClr>
                <a:srgbClr val="BC0E0D"/>
              </a:buClr>
              <a:buFont typeface="Wingdings" panose="05000000000000000000" pitchFamily="2" charset="2"/>
              <a:buChar char="§"/>
              <a:defRPr/>
            </a:pPr>
            <a:r>
              <a:rPr lang="uk-UA" sz="1600" i="1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Метод опитування</a:t>
            </a:r>
            <a:r>
              <a:rPr lang="uk-UA" sz="1600" i="1" dirty="0"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:</a:t>
            </a:r>
            <a:r>
              <a:rPr lang="uk-UA" sz="1600" dirty="0"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 </a:t>
            </a:r>
            <a:r>
              <a:rPr lang="en-US" sz="1600" dirty="0">
                <a:latin typeface="Arial Narrow" panose="020B0606020202030204" pitchFamily="34" charset="0"/>
                <a:ea typeface="Roboto Condensed" panose="02000000000000000000" pitchFamily="2" charset="0"/>
                <a:cs typeface="Arial" panose="020B0604020202020204" pitchFamily="34" charset="0"/>
              </a:rPr>
              <a:t>F</a:t>
            </a:r>
            <a:r>
              <a:rPr lang="en-GB" sz="1600" dirty="0">
                <a:latin typeface="Arial Narrow" panose="020B0606020202030204" pitchFamily="34" charset="0"/>
                <a:cs typeface="Arial" panose="020B0604020202020204" pitchFamily="34" charset="0"/>
              </a:rPr>
              <a:t>ace-to-face</a:t>
            </a:r>
            <a:r>
              <a:rPr lang="uk-UA" sz="1600" dirty="0"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 (</a:t>
            </a:r>
            <a:r>
              <a:rPr lang="uk-UA" sz="1600" dirty="0">
                <a:latin typeface="Arial Narrow" panose="020B0606020202030204" pitchFamily="34" charset="0"/>
                <a:cs typeface="Arial" panose="020B0604020202020204" pitchFamily="34" charset="0"/>
              </a:rPr>
              <a:t>особисте </a:t>
            </a:r>
            <a:r>
              <a:rPr lang="uk-UA" sz="16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формалізоване інтерв’ю)</a:t>
            </a:r>
          </a:p>
          <a:p>
            <a:pPr defTabSz="940118">
              <a:buClr>
                <a:srgbClr val="BC0E0D"/>
              </a:buClr>
              <a:defRPr/>
            </a:pPr>
            <a:endParaRPr lang="en-US" sz="1600" dirty="0">
              <a:solidFill>
                <a:prstClr val="black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Arial" pitchFamily="34" charset="0"/>
            </a:endParaRPr>
          </a:p>
          <a:p>
            <a:pPr marL="285750" indent="-285750" defTabSz="940118">
              <a:buClr>
                <a:srgbClr val="BC0E0D"/>
              </a:buClr>
              <a:buFont typeface="Wingdings" panose="05000000000000000000" pitchFamily="2" charset="2"/>
              <a:buChar char="§"/>
              <a:defRPr/>
            </a:pPr>
            <a:r>
              <a:rPr lang="uk-UA" sz="1600" i="1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Розмір вибірки:</a:t>
            </a:r>
            <a:r>
              <a:rPr lang="uk-UA" sz="16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 </a:t>
            </a:r>
            <a:r>
              <a:rPr lang="uk-UA" sz="16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2000 респондентів </a:t>
            </a:r>
            <a:endParaRPr lang="en-US" sz="1600" dirty="0">
              <a:solidFill>
                <a:prstClr val="black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Arial" pitchFamily="34" charset="0"/>
            </a:endParaRPr>
          </a:p>
          <a:p>
            <a:pPr marL="285750" lvl="0" indent="-285750" defTabSz="940118">
              <a:buClr>
                <a:srgbClr val="BC0E0D"/>
              </a:buClr>
              <a:buFont typeface="Wingdings" panose="05000000000000000000" pitchFamily="2" charset="2"/>
              <a:buChar char="§"/>
              <a:defRPr/>
            </a:pPr>
            <a:endParaRPr lang="en-US" sz="1600" i="1" dirty="0">
              <a:solidFill>
                <a:prstClr val="black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Arial" pitchFamily="34" charset="0"/>
            </a:endParaRPr>
          </a:p>
          <a:p>
            <a:pPr marL="285750" lvl="0" indent="-285750" defTabSz="940118">
              <a:buClr>
                <a:srgbClr val="BC0E0D"/>
              </a:buClr>
              <a:buFont typeface="Wingdings" panose="05000000000000000000" pitchFamily="2" charset="2"/>
              <a:buChar char="§"/>
              <a:defRPr/>
            </a:pPr>
            <a:r>
              <a:rPr lang="uk-UA" sz="1600" i="1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Аудиторія:</a:t>
            </a:r>
            <a:r>
              <a:rPr lang="uk-UA" sz="16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 населення України віком 14 – 35 років в усіх областях, крім тимчасово окупованих територій Херсонської, Харківської і Запорізької областей, а також Криму та Донбасу. Результати зважені з використанням актуальних даних Державної служби статистики України</a:t>
            </a:r>
          </a:p>
          <a:p>
            <a:pPr lvl="0" defTabSz="940118">
              <a:buClr>
                <a:srgbClr val="BC0E0D"/>
              </a:buClr>
              <a:defRPr/>
            </a:pPr>
            <a:endParaRPr lang="uk-UA" sz="1600" dirty="0">
              <a:solidFill>
                <a:prstClr val="black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Arial" pitchFamily="34" charset="0"/>
            </a:endParaRPr>
          </a:p>
          <a:p>
            <a:pPr marL="285750" lvl="0" indent="-285750" defTabSz="940118">
              <a:buClr>
                <a:srgbClr val="BC0E0D"/>
              </a:buClr>
              <a:buFont typeface="Wingdings" panose="05000000000000000000" pitchFamily="2" charset="2"/>
              <a:buChar char="§"/>
              <a:defRPr/>
            </a:pPr>
            <a:r>
              <a:rPr lang="uk-UA" sz="1600" i="1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Репрезентативність: </a:t>
            </a:r>
            <a:r>
              <a:rPr lang="ru-RU" sz="1600" dirty="0" err="1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вибірка</a:t>
            </a:r>
            <a:r>
              <a:rPr lang="ru-RU" sz="16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 репрезентативна за </a:t>
            </a:r>
            <a:r>
              <a:rPr lang="ru-RU" sz="1600" dirty="0" err="1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віком</a:t>
            </a:r>
            <a:r>
              <a:rPr lang="ru-RU" sz="16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, </a:t>
            </a:r>
            <a:r>
              <a:rPr lang="ru-RU" sz="1600" dirty="0" err="1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статтю</a:t>
            </a:r>
            <a:r>
              <a:rPr lang="ru-RU" sz="16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 і типом </a:t>
            </a:r>
            <a:r>
              <a:rPr lang="ru-RU" sz="1600" dirty="0" err="1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поселення</a:t>
            </a:r>
            <a:r>
              <a:rPr lang="ru-RU" sz="16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 (</a:t>
            </a:r>
            <a:r>
              <a:rPr lang="ru-RU" sz="1600" dirty="0" err="1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помилка</a:t>
            </a:r>
            <a:r>
              <a:rPr lang="ru-RU" sz="16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 – не </a:t>
            </a:r>
            <a:r>
              <a:rPr lang="ru-RU" sz="1600" dirty="0" err="1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більше</a:t>
            </a:r>
            <a:r>
              <a:rPr lang="ru-RU" sz="16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 2,2% з </a:t>
            </a:r>
            <a:r>
              <a:rPr lang="ru-RU" sz="1600" dirty="0" err="1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довірчою</a:t>
            </a:r>
            <a:r>
              <a:rPr lang="ru-RU" sz="16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ймовірністю</a:t>
            </a:r>
            <a:r>
              <a:rPr lang="ru-RU" sz="16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 0,95)</a:t>
            </a:r>
            <a:endParaRPr lang="uk-UA" sz="1600" dirty="0">
              <a:solidFill>
                <a:prstClr val="black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Arial" pitchFamily="34" charset="0"/>
            </a:endParaRPr>
          </a:p>
        </p:txBody>
      </p:sp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00108152-05A9-A430-C436-32B66B717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AC066C4-C6B1-5A94-40B3-DE24A1CF2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6050" y="262006"/>
            <a:ext cx="8362683" cy="421808"/>
          </a:xfrm>
        </p:spPr>
        <p:txBody>
          <a:bodyPr/>
          <a:lstStyle/>
          <a:p>
            <a:r>
              <a:rPr lang="uk-UA" dirty="0"/>
              <a:t>Методологія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879DBA-3E84-2506-60F2-3FD1479DF4E7}"/>
              </a:ext>
            </a:extLst>
          </p:cNvPr>
          <p:cNvSpPr txBox="1"/>
          <p:nvPr/>
        </p:nvSpPr>
        <p:spPr>
          <a:xfrm>
            <a:off x="1416050" y="4562525"/>
            <a:ext cx="1042569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600" b="0" i="1" dirty="0">
                <a:effectLst/>
                <a:latin typeface="Arial Narrow" panose="020B0606020202030204" pitchFamily="34" charset="0"/>
              </a:rPr>
              <a:t>Регіональний розподіл:</a:t>
            </a:r>
            <a:r>
              <a:rPr lang="uk-UA" sz="1600" i="1" dirty="0">
                <a:latin typeface="Arial Narrow" panose="020B0606020202030204" pitchFamily="34" charset="0"/>
              </a:rPr>
              <a:t> </a:t>
            </a:r>
          </a:p>
          <a:p>
            <a:pPr algn="just"/>
            <a:endParaRPr lang="uk-UA" sz="1500" dirty="0">
              <a:latin typeface="Arial Narrow" panose="020B0606020202030204" pitchFamily="34" charset="0"/>
            </a:endParaRPr>
          </a:p>
          <a:p>
            <a:pPr marL="285750" indent="-285750" defTabSz="940118">
              <a:buClr>
                <a:srgbClr val="BC0E0D"/>
              </a:buClr>
              <a:buFont typeface="Wingdings" panose="05000000000000000000" pitchFamily="2" charset="2"/>
              <a:buChar char="§"/>
              <a:defRPr/>
            </a:pPr>
            <a:r>
              <a:rPr lang="uk-UA" sz="14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Захід (Волинська, Закарпатська, Івано-Франківська, Львівська, Рівненська, Тернопільська, Хмельницька, Чернівецька області)</a:t>
            </a:r>
          </a:p>
          <a:p>
            <a:pPr marL="285750" indent="-285750" defTabSz="940118">
              <a:buClr>
                <a:srgbClr val="BC0E0D"/>
              </a:buClr>
              <a:buFont typeface="Wingdings" panose="05000000000000000000" pitchFamily="2" charset="2"/>
              <a:buChar char="§"/>
              <a:defRPr/>
            </a:pPr>
            <a:r>
              <a:rPr lang="uk-UA" sz="14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Північ (Житомирська, Сумська, Чернігівська, Київська область та м.Київ)</a:t>
            </a:r>
          </a:p>
          <a:p>
            <a:pPr marL="285750" indent="-285750" defTabSz="940118">
              <a:buClr>
                <a:srgbClr val="BC0E0D"/>
              </a:buClr>
              <a:buFont typeface="Wingdings" panose="05000000000000000000" pitchFamily="2" charset="2"/>
              <a:buChar char="§"/>
              <a:defRPr/>
            </a:pPr>
            <a:r>
              <a:rPr lang="uk-UA" sz="14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Центр (Вінницька, Кіровоградська, Полтавська, Черкаська області)</a:t>
            </a:r>
          </a:p>
          <a:p>
            <a:pPr marL="285750" indent="-285750" defTabSz="940118">
              <a:buClr>
                <a:srgbClr val="BC0E0D"/>
              </a:buClr>
              <a:buFont typeface="Wingdings" panose="05000000000000000000" pitchFamily="2" charset="2"/>
              <a:buChar char="§"/>
              <a:defRPr/>
            </a:pPr>
            <a:r>
              <a:rPr lang="uk-UA" sz="14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Південь (Миколаївська, Одеська, Херсонська області)</a:t>
            </a:r>
          </a:p>
          <a:p>
            <a:pPr marL="285750" indent="-285750" defTabSz="940118">
              <a:buClr>
                <a:srgbClr val="BC0E0D"/>
              </a:buClr>
              <a:buFont typeface="Wingdings" panose="05000000000000000000" pitchFamily="2" charset="2"/>
              <a:buChar char="§"/>
              <a:defRPr/>
            </a:pPr>
            <a:r>
              <a:rPr lang="uk-UA" sz="14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itchFamily="34" charset="0"/>
              </a:rPr>
              <a:t>Схід (Дніпропетровська, Запорізька, Харківська області)</a:t>
            </a:r>
          </a:p>
          <a:p>
            <a:pPr algn="just"/>
            <a:endParaRPr lang="uk-UA" sz="1200" dirty="0">
              <a:solidFill>
                <a:srgbClr val="DF2943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745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FE19E-B41D-C6C8-D2A1-4371650CF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A15D3C-F73A-9941-71D8-8A4AED96FF8C}"/>
              </a:ext>
            </a:extLst>
          </p:cNvPr>
          <p:cNvSpPr txBox="1"/>
          <p:nvPr/>
        </p:nvSpPr>
        <p:spPr>
          <a:xfrm>
            <a:off x="3010500" y="2984926"/>
            <a:ext cx="7161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dirty="0">
                <a:latin typeface="Roboto Black" panose="02000000000000000000" pitchFamily="2" charset="0"/>
                <a:ea typeface="Roboto Black" panose="02000000000000000000" pitchFamily="2" charset="0"/>
              </a:rPr>
              <a:t>Оцінка ситуації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2968790-0714-8F0C-41E3-5E7CD53863A4}"/>
              </a:ext>
            </a:extLst>
          </p:cNvPr>
          <p:cNvSpPr/>
          <p:nvPr/>
        </p:nvSpPr>
        <p:spPr>
          <a:xfrm>
            <a:off x="2364628" y="2800347"/>
            <a:ext cx="148857" cy="1200151"/>
          </a:xfrm>
          <a:prstGeom prst="rect">
            <a:avLst/>
          </a:prstGeom>
          <a:solidFill>
            <a:srgbClr val="BD0E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8258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87566-5402-C012-252F-924D7184F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84195EF3-29AB-7684-7BA5-D7B10DDE3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E874669-4CD5-22DF-AAA5-FFB5F9C51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8992132" cy="421808"/>
          </a:xfrm>
        </p:spPr>
        <p:txBody>
          <a:bodyPr/>
          <a:lstStyle/>
          <a:p>
            <a:r>
              <a:rPr lang="uk-UA" dirty="0"/>
              <a:t>Якщо говорити про Ваші відчуття, коли Ви думаєте про майбутнє України, які настрої у Вас переважають?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7A07493-FDE8-63BC-0B9E-BF103433A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80AAF21A-FD60-C269-CEF1-771F92539D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3719393"/>
              </p:ext>
            </p:extLst>
          </p:nvPr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E3F11DE1-25EA-D87D-F72A-6DABD7CFD3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7770739"/>
              </p:ext>
            </p:extLst>
          </p:nvPr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1427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7">
            <a:extLst>
              <a:ext uri="{FF2B5EF4-FFF2-40B4-BE49-F238E27FC236}">
                <a16:creationId xmlns:a16="http://schemas.microsoft.com/office/drawing/2014/main" id="{8DFF9FBB-21A1-A3B6-1C85-4A34F4B875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3774359"/>
              </p:ext>
            </p:extLst>
          </p:nvPr>
        </p:nvGraphicFramePr>
        <p:xfrm>
          <a:off x="1186202" y="1246625"/>
          <a:ext cx="9025818" cy="4472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2491D0A7-4EA9-C97E-6404-EC5D21D1C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8D5D8A1-64FB-AE7A-A522-0F911F4CC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8773346" cy="421808"/>
          </a:xfrm>
        </p:spPr>
        <p:txBody>
          <a:bodyPr/>
          <a:lstStyle/>
          <a:p>
            <a:r>
              <a:rPr lang="uk-UA" dirty="0"/>
              <a:t>Якщо говорити про Ваші відчуття, коли Ви думаєте про майбутнє України, які настрої у Вас переважають?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81FFE8F-2D36-FA0E-774E-D783D8C34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0115" y="4533024"/>
            <a:ext cx="3217236" cy="477078"/>
          </a:xfrm>
        </p:spPr>
        <p:txBody>
          <a:bodyPr/>
          <a:lstStyle/>
          <a:p>
            <a:pPr algn="l"/>
            <a:r>
              <a:rPr lang="uk-UA" dirty="0"/>
              <a:t>©</a:t>
            </a:r>
            <a:r>
              <a:rPr lang="en-US" dirty="0"/>
              <a:t> Rating Group</a:t>
            </a:r>
          </a:p>
          <a:p>
            <a:pPr algn="l"/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09774182-69A0-F7D7-C06C-61EEB6AB1D0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919975"/>
            <a:ext cx="7994915" cy="277000"/>
          </a:xfrm>
        </p:spPr>
        <p:txBody>
          <a:bodyPr/>
          <a:lstStyle/>
          <a:p>
            <a:r>
              <a:rPr lang="uk-UA" dirty="0"/>
              <a:t>Динаміка</a:t>
            </a:r>
          </a:p>
        </p:txBody>
      </p:sp>
    </p:spTree>
    <p:extLst>
      <p:ext uri="{BB962C8B-B14F-4D97-AF65-F5344CB8AC3E}">
        <p14:creationId xmlns:p14="http://schemas.microsoft.com/office/powerpoint/2010/main" val="1058868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080D4-E924-36D3-A8F1-02607E6C2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DF478EDA-4DA8-A1C3-C580-87DD35BCB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D8D08C1-7299-73FB-E1B8-A4353C643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r>
              <a:rPr lang="uk-UA" dirty="0"/>
              <a:t>Якщо говорити про сьогоднішній час, наскільки Ви погоджуєтеся із твердженням: «Бути українцем/українкою є важливою частиною моєї ідентичності»?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5EA17D9-5F7C-201F-BE91-54FD10E7D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2FFFCCFE-B212-3947-F1A0-96DA6D2D5C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9693783"/>
              </p:ext>
            </p:extLst>
          </p:nvPr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2F75C744-3004-3A5F-213B-400A416285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0246111"/>
              </p:ext>
            </p:extLst>
          </p:nvPr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61168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CA795-F4EF-6CEB-A50F-A04C317FB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7">
            <a:extLst>
              <a:ext uri="{FF2B5EF4-FFF2-40B4-BE49-F238E27FC236}">
                <a16:creationId xmlns:a16="http://schemas.microsoft.com/office/drawing/2014/main" id="{719AC59F-B854-D4DC-EAF9-BC981C6435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4410420"/>
              </p:ext>
            </p:extLst>
          </p:nvPr>
        </p:nvGraphicFramePr>
        <p:xfrm>
          <a:off x="1186202" y="1246625"/>
          <a:ext cx="9025818" cy="4472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D900A3E2-CC5B-35B6-CE42-C5E8F0927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86F9F1B-687A-4792-2F72-721107382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641564" cy="421808"/>
          </a:xfrm>
        </p:spPr>
        <p:txBody>
          <a:bodyPr/>
          <a:lstStyle/>
          <a:p>
            <a:r>
              <a:rPr lang="uk-UA" dirty="0"/>
              <a:t>Якщо говорити про сьогоднішній час, наскільки Ви погоджуєтеся із твердженням: «Бути українцем/українкою є важливою частиною моєї ідентичності»?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65CAC360-84C0-6974-5C08-8E1158DEA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0115" y="4533024"/>
            <a:ext cx="3217236" cy="477078"/>
          </a:xfrm>
        </p:spPr>
        <p:txBody>
          <a:bodyPr/>
          <a:lstStyle/>
          <a:p>
            <a:pPr algn="l"/>
            <a:r>
              <a:rPr lang="uk-UA" dirty="0"/>
              <a:t>©</a:t>
            </a:r>
            <a:r>
              <a:rPr lang="en-US" dirty="0"/>
              <a:t> Rating Group</a:t>
            </a:r>
          </a:p>
          <a:p>
            <a:pPr algn="l"/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12F2448D-05C6-2B7A-EE13-AC8D926BA9A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1058475"/>
            <a:ext cx="7994915" cy="277000"/>
          </a:xfrm>
        </p:spPr>
        <p:txBody>
          <a:bodyPr/>
          <a:lstStyle/>
          <a:p>
            <a:r>
              <a:rPr lang="uk-UA" dirty="0"/>
              <a:t>Динаміка</a:t>
            </a:r>
          </a:p>
        </p:txBody>
      </p:sp>
    </p:spTree>
    <p:extLst>
      <p:ext uri="{BB962C8B-B14F-4D97-AF65-F5344CB8AC3E}">
        <p14:creationId xmlns:p14="http://schemas.microsoft.com/office/powerpoint/2010/main" val="396528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309E4-8FF6-8B82-C7D3-7D1038D4A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3CAF2E6E-3A6F-A4EC-99F6-611F9C525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4A032B8-8799-083E-AB0A-6DA01C954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8992132" cy="421808"/>
          </a:xfrm>
        </p:spPr>
        <p:txBody>
          <a:bodyPr/>
          <a:lstStyle/>
          <a:p>
            <a:r>
              <a:rPr lang="ru-RU" dirty="0" err="1"/>
              <a:t>Наскільки</a:t>
            </a:r>
            <a:r>
              <a:rPr lang="ru-RU" dirty="0"/>
              <a:t> Ви </a:t>
            </a:r>
            <a:r>
              <a:rPr lang="ru-RU" dirty="0" err="1"/>
              <a:t>загалом</a:t>
            </a:r>
            <a:r>
              <a:rPr lang="ru-RU" dirty="0"/>
              <a:t> </a:t>
            </a:r>
            <a:r>
              <a:rPr lang="ru-RU" dirty="0" err="1"/>
              <a:t>задоволені</a:t>
            </a:r>
            <a:r>
              <a:rPr lang="ru-RU" dirty="0"/>
              <a:t> </a:t>
            </a:r>
            <a:r>
              <a:rPr lang="ru-RU" dirty="0" err="1"/>
              <a:t>своїм</a:t>
            </a:r>
            <a:r>
              <a:rPr lang="ru-RU" dirty="0"/>
              <a:t> </a:t>
            </a:r>
            <a:r>
              <a:rPr lang="ru-RU" dirty="0" err="1"/>
              <a:t>життям</a:t>
            </a:r>
            <a:r>
              <a:rPr lang="ru-RU" dirty="0"/>
              <a:t>?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6411331-5945-7853-94A9-36DA2061C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0DA5550A-60B3-E071-C9F9-CD553B4952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1714255"/>
              </p:ext>
            </p:extLst>
          </p:nvPr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D7636E89-A261-BEEA-A99B-E09B1A79E8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4497741"/>
              </p:ext>
            </p:extLst>
          </p:nvPr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6533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CFC9E-967A-C469-EE39-6B73813F3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7">
            <a:extLst>
              <a:ext uri="{FF2B5EF4-FFF2-40B4-BE49-F238E27FC236}">
                <a16:creationId xmlns:a16="http://schemas.microsoft.com/office/drawing/2014/main" id="{408AD52A-29BD-9A3D-D449-6E045402FB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8610183"/>
              </p:ext>
            </p:extLst>
          </p:nvPr>
        </p:nvGraphicFramePr>
        <p:xfrm>
          <a:off x="1186202" y="1246625"/>
          <a:ext cx="9025818" cy="4472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14A0772B-37FF-F5CD-FB51-0FE5D8221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A711F79-38C7-9D9D-A1E8-18DEA8455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8773346" cy="421808"/>
          </a:xfrm>
        </p:spPr>
        <p:txBody>
          <a:bodyPr/>
          <a:lstStyle/>
          <a:p>
            <a:r>
              <a:rPr lang="ru-RU" dirty="0" err="1"/>
              <a:t>Наскільки</a:t>
            </a:r>
            <a:r>
              <a:rPr lang="ru-RU" dirty="0"/>
              <a:t> Ви </a:t>
            </a:r>
            <a:r>
              <a:rPr lang="ru-RU" dirty="0" err="1"/>
              <a:t>загалом</a:t>
            </a:r>
            <a:r>
              <a:rPr lang="ru-RU" dirty="0"/>
              <a:t> </a:t>
            </a:r>
            <a:r>
              <a:rPr lang="ru-RU" dirty="0" err="1"/>
              <a:t>задоволені</a:t>
            </a:r>
            <a:r>
              <a:rPr lang="ru-RU" dirty="0"/>
              <a:t> </a:t>
            </a:r>
            <a:r>
              <a:rPr lang="ru-RU" dirty="0" err="1"/>
              <a:t>своїм</a:t>
            </a:r>
            <a:r>
              <a:rPr lang="ru-RU" dirty="0"/>
              <a:t> </a:t>
            </a:r>
            <a:r>
              <a:rPr lang="ru-RU" dirty="0" err="1"/>
              <a:t>життям</a:t>
            </a:r>
            <a:r>
              <a:rPr lang="ru-RU" dirty="0"/>
              <a:t>?</a:t>
            </a:r>
            <a:endParaRPr lang="uk-UA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A4B69874-C0E2-D4A2-971A-F0663A8DD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0115" y="4533024"/>
            <a:ext cx="3217236" cy="477078"/>
          </a:xfrm>
        </p:spPr>
        <p:txBody>
          <a:bodyPr/>
          <a:lstStyle/>
          <a:p>
            <a:pPr algn="l"/>
            <a:r>
              <a:rPr lang="uk-UA" dirty="0"/>
              <a:t>©</a:t>
            </a:r>
            <a:r>
              <a:rPr lang="en-US" dirty="0"/>
              <a:t> Rating Group</a:t>
            </a:r>
          </a:p>
          <a:p>
            <a:pPr algn="l"/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D5C38F3C-A00A-285C-5404-14B71D0353B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652120"/>
            <a:ext cx="7994915" cy="277000"/>
          </a:xfrm>
        </p:spPr>
        <p:txBody>
          <a:bodyPr/>
          <a:lstStyle/>
          <a:p>
            <a:r>
              <a:rPr lang="uk-UA" dirty="0"/>
              <a:t>Динаміка</a:t>
            </a:r>
          </a:p>
        </p:txBody>
      </p:sp>
    </p:spTree>
    <p:extLst>
      <p:ext uri="{BB962C8B-B14F-4D97-AF65-F5344CB8AC3E}">
        <p14:creationId xmlns:p14="http://schemas.microsoft.com/office/powerpoint/2010/main" val="1751961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4FC18-9A71-94B1-F1F0-2A979D034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29A96F25-C92D-3C73-AC2E-0820CDA91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26CA859-619D-3860-1BA9-0DE531AD8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7979018" cy="421808"/>
          </a:xfrm>
        </p:spPr>
        <p:txBody>
          <a:bodyPr/>
          <a:lstStyle/>
          <a:p>
            <a:r>
              <a:rPr lang="ru-RU" dirty="0" err="1"/>
              <a:t>Наскільки</a:t>
            </a:r>
            <a:r>
              <a:rPr lang="ru-RU" dirty="0"/>
              <a:t> </a:t>
            </a:r>
            <a:r>
              <a:rPr lang="ru-RU" dirty="0" err="1"/>
              <a:t>безпечно</a:t>
            </a:r>
            <a:r>
              <a:rPr lang="ru-RU" dirty="0"/>
              <a:t> Ви </a:t>
            </a:r>
            <a:r>
              <a:rPr lang="ru-RU" dirty="0" err="1"/>
              <a:t>відчуваєте</a:t>
            </a:r>
            <a:r>
              <a:rPr lang="ru-RU" dirty="0"/>
              <a:t> себе у </a:t>
            </a:r>
            <a:r>
              <a:rPr lang="ru-RU" dirty="0" err="1"/>
              <a:t>своєму</a:t>
            </a:r>
            <a:r>
              <a:rPr lang="ru-RU" dirty="0"/>
              <a:t> </a:t>
            </a:r>
            <a:r>
              <a:rPr lang="ru-RU" dirty="0" err="1"/>
              <a:t>населеному</a:t>
            </a:r>
            <a:r>
              <a:rPr lang="ru-RU" dirty="0"/>
              <a:t> </a:t>
            </a:r>
            <a:r>
              <a:rPr lang="ru-RU" dirty="0" err="1"/>
              <a:t>пункті</a:t>
            </a:r>
            <a:r>
              <a:rPr lang="ru-RU" dirty="0"/>
              <a:t>?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2346B01E-2DAC-8CC5-E928-9566A5CC1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2448E587-0A30-DBA4-909A-76E811A716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5399603"/>
              </p:ext>
            </p:extLst>
          </p:nvPr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FF7C7663-70DF-D22A-6A29-D8119F7B32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2637275"/>
              </p:ext>
            </p:extLst>
          </p:nvPr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73941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41B2D-4B21-C4EA-F0BC-B6A662E79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F1F2FB1E-FBC1-A8B2-2049-5783AFD360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710614"/>
              </p:ext>
            </p:extLst>
          </p:nvPr>
        </p:nvGraphicFramePr>
        <p:xfrm>
          <a:off x="448893" y="520593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024491A4-075B-E80F-EC87-516C7A0AB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C7ED491-B894-5C1D-246D-0C3A6581C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Що в особистому житті є найважливішим для вас? 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CC64892C-9F2E-70D4-BC78-A6C29810A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72F5EF03-FCB9-2C81-938D-01F8A30B5038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587466"/>
            <a:ext cx="7994915" cy="277000"/>
          </a:xfrm>
        </p:spPr>
        <p:txBody>
          <a:bodyPr/>
          <a:lstStyle/>
          <a:p>
            <a:r>
              <a:rPr lang="uk-UA" dirty="0"/>
              <a:t>ДО ТРЬОХ ВІДПОВІДЕЙ </a:t>
            </a:r>
          </a:p>
        </p:txBody>
      </p:sp>
    </p:spTree>
    <p:extLst>
      <p:ext uri="{BB962C8B-B14F-4D97-AF65-F5344CB8AC3E}">
        <p14:creationId xmlns:p14="http://schemas.microsoft.com/office/powerpoint/2010/main" val="831679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81266-645A-1045-2F97-82BE038E5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C22280D1-DB97-6B13-0194-B115FDC962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036086"/>
              </p:ext>
            </p:extLst>
          </p:nvPr>
        </p:nvGraphicFramePr>
        <p:xfrm>
          <a:off x="1416049" y="1196975"/>
          <a:ext cx="10080628" cy="5330267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74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548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1048644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77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Бути здоровим, добре почуватися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118499"/>
                  </a:ext>
                </a:extLst>
              </a:tr>
              <a:tr h="26277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Щаслива власна родина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247984"/>
                  </a:ext>
                </a:extLst>
              </a:tr>
              <a:tr h="26277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Діти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420787"/>
                  </a:ext>
                </a:extLst>
              </a:tr>
              <a:tr h="26277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Матеріальний добробут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578212"/>
                  </a:ext>
                </a:extLst>
              </a:tr>
              <a:tr h="4328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Відчуття захищеності та впевненості у майбутньому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850024"/>
                  </a:ext>
                </a:extLst>
              </a:tr>
              <a:tr h="4328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Свобода та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незалежність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у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власних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рішеннях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та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діях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524336"/>
                  </a:ext>
                </a:extLst>
              </a:tr>
              <a:tr h="26277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Особистий розвиток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25579"/>
                  </a:ext>
                </a:extLst>
              </a:tr>
              <a:tr h="26277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Добрі й надійні друзі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915122"/>
                  </a:ext>
                </a:extLst>
              </a:tr>
              <a:tr h="26277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Особисті стосунки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906661"/>
                  </a:ext>
                </a:extLst>
              </a:tr>
              <a:tr h="26277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Бути корисним суспільству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817870"/>
                  </a:ext>
                </a:extLst>
              </a:tr>
              <a:tr h="26277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Цікава, улюблена робота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900256"/>
                  </a:ext>
                </a:extLst>
              </a:tr>
              <a:tr h="26277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Творча або професійна самореалізація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904022"/>
                  </a:ext>
                </a:extLst>
              </a:tr>
              <a:tr h="26277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Цікаве дозвілля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3219838"/>
                  </a:ext>
                </a:extLst>
              </a:tr>
              <a:tr h="26277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507326"/>
                  </a:ext>
                </a:extLst>
              </a:tr>
              <a:tr h="26277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 відповісти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252638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E8E3B0DA-BDAA-0718-6976-BDAD2EF06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68153373-7D67-FC53-070F-2B5FB910D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8861" y="2055256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597AA3FC-1796-2EAC-B97B-7B6942D90EAC}"/>
              </a:ext>
            </a:extLst>
          </p:cNvPr>
          <p:cNvSpPr txBox="1">
            <a:spLocks/>
          </p:cNvSpPr>
          <p:nvPr/>
        </p:nvSpPr>
        <p:spPr>
          <a:xfrm>
            <a:off x="1774825" y="122471"/>
            <a:ext cx="9388158" cy="4218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2400" b="1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defRPr>
            </a:lvl1pPr>
          </a:lstStyle>
          <a:p>
            <a:r>
              <a:rPr lang="uk-UA" dirty="0"/>
              <a:t>Що в особистому житті є найважливішим для вас? </a:t>
            </a:r>
            <a:endParaRPr lang="ru-RU" dirty="0"/>
          </a:p>
        </p:txBody>
      </p:sp>
      <p:sp>
        <p:nvSpPr>
          <p:cNvPr id="9" name="Підзаголовок 4">
            <a:extLst>
              <a:ext uri="{FF2B5EF4-FFF2-40B4-BE49-F238E27FC236}">
                <a16:creationId xmlns:a16="http://schemas.microsoft.com/office/drawing/2014/main" id="{66361F4C-2879-A286-0FEB-DABBDFFC591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568994"/>
            <a:ext cx="7994915" cy="277000"/>
          </a:xfrm>
        </p:spPr>
        <p:txBody>
          <a:bodyPr/>
          <a:lstStyle/>
          <a:p>
            <a:r>
              <a:rPr lang="uk-UA" dirty="0"/>
              <a:t>ДО ТРЬОХ ВІДПОВІДЕЙ </a:t>
            </a:r>
          </a:p>
        </p:txBody>
      </p:sp>
    </p:spTree>
    <p:extLst>
      <p:ext uri="{BB962C8B-B14F-4D97-AF65-F5344CB8AC3E}">
        <p14:creationId xmlns:p14="http://schemas.microsoft.com/office/powerpoint/2010/main" val="1528406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D6AAE-538A-5CAB-82BE-F08F751C0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CE60642B-2A20-5460-A923-EE739D6E33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5868712"/>
              </p:ext>
            </p:extLst>
          </p:nvPr>
        </p:nvGraphicFramePr>
        <p:xfrm>
          <a:off x="448893" y="520593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B2EA19E4-E96C-B3A5-FA86-396EF534D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37A842C-B781-9FD2-7FB5-D55644C6B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потенційних</a:t>
            </a:r>
            <a:r>
              <a:rPr lang="ru-RU" dirty="0"/>
              <a:t> </a:t>
            </a:r>
            <a:r>
              <a:rPr lang="ru-RU" dirty="0" err="1"/>
              <a:t>загроз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чекати</a:t>
            </a:r>
            <a:r>
              <a:rPr lang="ru-RU" dirty="0"/>
              <a:t> на </a:t>
            </a:r>
            <a:r>
              <a:rPr lang="ru-RU" dirty="0" err="1"/>
              <a:t>Україну</a:t>
            </a:r>
            <a:r>
              <a:rPr lang="ru-RU" dirty="0"/>
              <a:t> </a:t>
            </a:r>
            <a:r>
              <a:rPr lang="ru-RU" dirty="0" err="1"/>
              <a:t>впродовж</a:t>
            </a:r>
            <a:r>
              <a:rPr lang="ru-RU" dirty="0"/>
              <a:t> </a:t>
            </a:r>
            <a:r>
              <a:rPr lang="ru-RU" dirty="0" err="1"/>
              <a:t>наступних</a:t>
            </a:r>
            <a:r>
              <a:rPr lang="ru-RU" dirty="0"/>
              <a:t> 12 </a:t>
            </a:r>
            <a:r>
              <a:rPr lang="ru-RU" dirty="0" err="1"/>
              <a:t>місяців</a:t>
            </a:r>
            <a:r>
              <a:rPr lang="ru-RU" dirty="0"/>
              <a:t>, </a:t>
            </a:r>
            <a:r>
              <a:rPr lang="ru-RU" dirty="0" err="1"/>
              <a:t>турбують</a:t>
            </a:r>
            <a:r>
              <a:rPr lang="ru-RU" dirty="0"/>
              <a:t> Вас </a:t>
            </a:r>
            <a:r>
              <a:rPr lang="ru-RU" dirty="0" err="1"/>
              <a:t>найбільше</a:t>
            </a:r>
            <a:r>
              <a:rPr lang="ru-RU" dirty="0"/>
              <a:t>?</a:t>
            </a:r>
            <a:endParaRPr lang="uk-UA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2C702F87-45A8-76AF-BF9F-70344E5AD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FF01036F-C52B-ED7E-0CBA-29AB618EE5F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46084"/>
            <a:ext cx="7994915" cy="277000"/>
          </a:xfrm>
        </p:spPr>
        <p:txBody>
          <a:bodyPr/>
          <a:lstStyle/>
          <a:p>
            <a:r>
              <a:rPr lang="uk-UA" dirty="0"/>
              <a:t>ДО ТРЬОХ ВІДПОВІДЕЙ </a:t>
            </a:r>
          </a:p>
        </p:txBody>
      </p:sp>
    </p:spTree>
    <p:extLst>
      <p:ext uri="{BB962C8B-B14F-4D97-AF65-F5344CB8AC3E}">
        <p14:creationId xmlns:p14="http://schemas.microsoft.com/office/powerpoint/2010/main" val="12833793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0ECCF-87FE-9EEF-F131-AB30B050E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1B28BA22-0E5D-6907-2169-638CB94B3C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040189"/>
              </p:ext>
            </p:extLst>
          </p:nvPr>
        </p:nvGraphicFramePr>
        <p:xfrm>
          <a:off x="1416049" y="1196975"/>
          <a:ext cx="10406756" cy="5333825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74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548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944705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Посилення обстрілів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46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47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118499"/>
                  </a:ext>
                </a:extLst>
              </a:tr>
              <a:tr h="232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Зростання цін та інфляція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46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247984"/>
                  </a:ext>
                </a:extLst>
              </a:tr>
              <a:tr h="232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Економічна криза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420787"/>
                  </a:ext>
                </a:extLst>
              </a:tr>
              <a:tr h="232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Відключення світла і теплопостачання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578212"/>
                  </a:ext>
                </a:extLst>
              </a:tr>
              <a:tr h="232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Подальша окупація територій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850024"/>
                  </a:ext>
                </a:extLst>
              </a:tr>
              <a:tr h="232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Конфлікти у суспільстві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524336"/>
                  </a:ext>
                </a:extLst>
              </a:tr>
              <a:tr h="232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Політична криза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25579"/>
                  </a:ext>
                </a:extLst>
              </a:tr>
              <a:tr h="23221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Масовий виїзд українців за кордон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915122"/>
                  </a:ext>
                </a:extLst>
              </a:tr>
              <a:tr h="232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Демографічна криза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906661"/>
                  </a:ext>
                </a:extLst>
              </a:tr>
              <a:tr h="232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Погіршення екології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817870"/>
                  </a:ext>
                </a:extLst>
              </a:tr>
              <a:tr h="23221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Недотримання демократичних прав і свобод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900256"/>
                  </a:ext>
                </a:extLst>
              </a:tr>
              <a:tr h="232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Погіршення доступу до медицини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904022"/>
                  </a:ext>
                </a:extLst>
              </a:tr>
              <a:tr h="232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Масові протести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3219838"/>
                  </a:ext>
                </a:extLst>
              </a:tr>
              <a:tr h="232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Погіршення якості освіти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998882"/>
                  </a:ext>
                </a:extLst>
              </a:tr>
              <a:tr h="23221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Припинення підтримки від іноземних партнерів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737722"/>
                  </a:ext>
                </a:extLst>
              </a:tr>
              <a:tr h="232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028318"/>
                  </a:ext>
                </a:extLst>
              </a:tr>
              <a:tr h="232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Жодне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507326"/>
                  </a:ext>
                </a:extLst>
              </a:tr>
              <a:tr h="232213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 відповісти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252638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B3364878-D485-E38A-30F0-EA3C46933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FEB98CC-A04B-D38E-1796-E51F8A542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814" y="1811610"/>
            <a:ext cx="2795732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24C27BCD-92D5-8882-4944-42BB5A7E8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потенційних</a:t>
            </a:r>
            <a:r>
              <a:rPr lang="ru-RU" dirty="0"/>
              <a:t> </a:t>
            </a:r>
            <a:r>
              <a:rPr lang="ru-RU" dirty="0" err="1"/>
              <a:t>загроз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чекати</a:t>
            </a:r>
            <a:r>
              <a:rPr lang="ru-RU" dirty="0"/>
              <a:t> на </a:t>
            </a:r>
            <a:r>
              <a:rPr lang="ru-RU" dirty="0" err="1"/>
              <a:t>Україну</a:t>
            </a:r>
            <a:r>
              <a:rPr lang="ru-RU" dirty="0"/>
              <a:t> </a:t>
            </a:r>
            <a:r>
              <a:rPr lang="ru-RU" dirty="0" err="1"/>
              <a:t>впродовж</a:t>
            </a:r>
            <a:r>
              <a:rPr lang="ru-RU" dirty="0"/>
              <a:t> </a:t>
            </a:r>
            <a:r>
              <a:rPr lang="ru-RU" dirty="0" err="1"/>
              <a:t>наступних</a:t>
            </a:r>
            <a:r>
              <a:rPr lang="ru-RU" dirty="0"/>
              <a:t> 12 </a:t>
            </a:r>
            <a:r>
              <a:rPr lang="ru-RU" dirty="0" err="1"/>
              <a:t>місяців</a:t>
            </a:r>
            <a:r>
              <a:rPr lang="ru-RU" dirty="0"/>
              <a:t>, </a:t>
            </a:r>
            <a:r>
              <a:rPr lang="ru-RU" dirty="0" err="1"/>
              <a:t>турбують</a:t>
            </a:r>
            <a:r>
              <a:rPr lang="ru-RU" dirty="0"/>
              <a:t> Вас </a:t>
            </a:r>
            <a:r>
              <a:rPr lang="ru-RU" dirty="0" err="1"/>
              <a:t>найбільше</a:t>
            </a:r>
            <a:r>
              <a:rPr lang="ru-RU" dirty="0"/>
              <a:t>?</a:t>
            </a:r>
            <a:endParaRPr lang="uk-UA" dirty="0"/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C169F1EB-BA93-D4AD-B865-6F0E514AAAF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46084"/>
            <a:ext cx="7994915" cy="277000"/>
          </a:xfrm>
        </p:spPr>
        <p:txBody>
          <a:bodyPr/>
          <a:lstStyle/>
          <a:p>
            <a:r>
              <a:rPr lang="uk-UA" dirty="0"/>
              <a:t>ДО ТРЬОХ ВІДПОВІДЕЙ </a:t>
            </a:r>
          </a:p>
        </p:txBody>
      </p:sp>
    </p:spTree>
    <p:extLst>
      <p:ext uri="{BB962C8B-B14F-4D97-AF65-F5344CB8AC3E}">
        <p14:creationId xmlns:p14="http://schemas.microsoft.com/office/powerpoint/2010/main" val="2629738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5D728-9082-4312-36FD-49FF22BCB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11865121-74A5-2656-3619-F9D9B2D97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CAA9F0A-AF45-C7C5-19E0-075206FCA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r>
              <a:rPr lang="uk-UA" dirty="0"/>
              <a:t>Наскільки Ви підтримуєте вступ України до ЄС?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78ACE7A-B4F1-C106-26F6-814B933CA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EC2A17A4-C7BE-7226-5EEA-01645E05AD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4622216"/>
              </p:ext>
            </p:extLst>
          </p:nvPr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1A132F07-2EFB-AC92-5E82-D138FC5A65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0778335"/>
              </p:ext>
            </p:extLst>
          </p:nvPr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82754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E37C2-E32D-A5B4-7501-56CAF8ACC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7">
            <a:extLst>
              <a:ext uri="{FF2B5EF4-FFF2-40B4-BE49-F238E27FC236}">
                <a16:creationId xmlns:a16="http://schemas.microsoft.com/office/drawing/2014/main" id="{C6538173-5A44-1884-603A-4BA371A041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0683018"/>
              </p:ext>
            </p:extLst>
          </p:nvPr>
        </p:nvGraphicFramePr>
        <p:xfrm>
          <a:off x="1186202" y="1246625"/>
          <a:ext cx="9025818" cy="4472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9C244575-0502-F58C-AC90-F5919F5D7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BC974EC-40D3-CF5D-DB0F-4C7F954CF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641564" cy="421808"/>
          </a:xfrm>
        </p:spPr>
        <p:txBody>
          <a:bodyPr/>
          <a:lstStyle/>
          <a:p>
            <a:r>
              <a:rPr lang="uk-UA" dirty="0"/>
              <a:t>Наскільки Ви підтримуєте вступ України до ЄС?</a:t>
            </a:r>
            <a:br>
              <a:rPr lang="en-US" dirty="0"/>
            </a:br>
            <a:r>
              <a:rPr lang="ru-RU" sz="1600" b="0" i="1" dirty="0"/>
              <a:t>Сума </a:t>
            </a:r>
            <a:r>
              <a:rPr lang="ru-RU" sz="1600" b="0" i="1" dirty="0" err="1"/>
              <a:t>позитивних</a:t>
            </a:r>
            <a:r>
              <a:rPr lang="ru-RU" sz="1600" b="0" i="1" dirty="0"/>
              <a:t> </a:t>
            </a:r>
            <a:r>
              <a:rPr lang="ru-RU" sz="1600" b="0" i="1" dirty="0" err="1"/>
              <a:t>відповідей</a:t>
            </a:r>
            <a:br>
              <a:rPr lang="ru-RU" dirty="0"/>
            </a:br>
            <a:endParaRPr lang="uk-UA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449EB4E1-0AC9-330F-BE29-6A40295D7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0115" y="4533024"/>
            <a:ext cx="3217236" cy="477078"/>
          </a:xfrm>
        </p:spPr>
        <p:txBody>
          <a:bodyPr/>
          <a:lstStyle/>
          <a:p>
            <a:pPr algn="l"/>
            <a:r>
              <a:rPr lang="uk-UA" dirty="0"/>
              <a:t>©</a:t>
            </a:r>
            <a:r>
              <a:rPr lang="en-US" dirty="0"/>
              <a:t> Rating Group</a:t>
            </a:r>
          </a:p>
          <a:p>
            <a:pPr algn="l"/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FAD27E08-0082-F72D-9AB1-16C8741501F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711965"/>
            <a:ext cx="7994915" cy="277000"/>
          </a:xfrm>
        </p:spPr>
        <p:txBody>
          <a:bodyPr/>
          <a:lstStyle/>
          <a:p>
            <a:r>
              <a:rPr lang="uk-UA" dirty="0"/>
              <a:t>Динаміка</a:t>
            </a:r>
          </a:p>
        </p:txBody>
      </p:sp>
    </p:spTree>
    <p:extLst>
      <p:ext uri="{BB962C8B-B14F-4D97-AF65-F5344CB8AC3E}">
        <p14:creationId xmlns:p14="http://schemas.microsoft.com/office/powerpoint/2010/main" val="36481979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DE083-41C9-F264-14FF-4DB48D20C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CEADD4DB-9FB2-FDD2-38BC-4482224D5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EE996C6-E5EB-E374-12B1-969079816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r>
              <a:rPr lang="uk-UA" dirty="0"/>
              <a:t>Наскільки Ви підтримуєте вступ України до НАТО? 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E33D1EE-DD42-8A56-F404-BFDB8B90B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70E09FF1-582A-087E-98F1-10D80106BC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8415995"/>
              </p:ext>
            </p:extLst>
          </p:nvPr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6DA4E05F-BDBC-D978-43ED-06A80D5426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2538413"/>
              </p:ext>
            </p:extLst>
          </p:nvPr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673079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6A66C-6313-DE00-DFCA-455E6AA6D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7">
            <a:extLst>
              <a:ext uri="{FF2B5EF4-FFF2-40B4-BE49-F238E27FC236}">
                <a16:creationId xmlns:a16="http://schemas.microsoft.com/office/drawing/2014/main" id="{F67F619F-6E2D-C76A-E308-CBC72C2D68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1542845"/>
              </p:ext>
            </p:extLst>
          </p:nvPr>
        </p:nvGraphicFramePr>
        <p:xfrm>
          <a:off x="1186202" y="1255861"/>
          <a:ext cx="9025818" cy="4472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435CEDBD-BCBF-A2A5-7318-89BDA5026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4B94D8B-AD13-E0F0-1B59-31B850F1E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641564" cy="421808"/>
          </a:xfrm>
        </p:spPr>
        <p:txBody>
          <a:bodyPr/>
          <a:lstStyle/>
          <a:p>
            <a:r>
              <a:rPr lang="uk-UA" dirty="0"/>
              <a:t>Наскільки Ви підтримуєте вступ України до НАТО? </a:t>
            </a:r>
            <a:br>
              <a:rPr lang="uk-UA" dirty="0"/>
            </a:br>
            <a:r>
              <a:rPr lang="ru-RU" sz="1600" b="0" i="1" dirty="0"/>
              <a:t>Сума </a:t>
            </a:r>
            <a:r>
              <a:rPr lang="ru-RU" sz="1600" b="0" i="1" dirty="0" err="1"/>
              <a:t>позитивних</a:t>
            </a:r>
            <a:r>
              <a:rPr lang="ru-RU" sz="1600" b="0" i="1" dirty="0"/>
              <a:t> </a:t>
            </a:r>
            <a:r>
              <a:rPr lang="ru-RU" sz="1600" b="0" i="1" dirty="0" err="1"/>
              <a:t>відповідей</a:t>
            </a:r>
            <a:br>
              <a:rPr lang="ru-RU" dirty="0"/>
            </a:br>
            <a:endParaRPr lang="uk-UA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C697A3D6-024E-D1CC-C728-145C8639D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0115" y="4533024"/>
            <a:ext cx="3217236" cy="477078"/>
          </a:xfrm>
        </p:spPr>
        <p:txBody>
          <a:bodyPr/>
          <a:lstStyle/>
          <a:p>
            <a:pPr algn="l"/>
            <a:r>
              <a:rPr lang="uk-UA" dirty="0"/>
              <a:t>©</a:t>
            </a:r>
            <a:r>
              <a:rPr lang="en-US" dirty="0"/>
              <a:t> Rating Group</a:t>
            </a:r>
          </a:p>
          <a:p>
            <a:pPr algn="l"/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3231F3D4-016D-77D7-89FE-F2AE59B015E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711965"/>
            <a:ext cx="7994915" cy="277000"/>
          </a:xfrm>
        </p:spPr>
        <p:txBody>
          <a:bodyPr/>
          <a:lstStyle/>
          <a:p>
            <a:r>
              <a:rPr lang="uk-UA" dirty="0"/>
              <a:t>Динаміка</a:t>
            </a:r>
          </a:p>
        </p:txBody>
      </p:sp>
    </p:spTree>
    <p:extLst>
      <p:ext uri="{BB962C8B-B14F-4D97-AF65-F5344CB8AC3E}">
        <p14:creationId xmlns:p14="http://schemas.microsoft.com/office/powerpoint/2010/main" val="3067577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4D493-300E-584E-C80E-283106A29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A51CF5DC-A362-EFF7-CADB-D6FA7226A7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1905299"/>
              </p:ext>
            </p:extLst>
          </p:nvPr>
        </p:nvGraphicFramePr>
        <p:xfrm>
          <a:off x="448893" y="520593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5696D170-C1AD-1CBA-03B1-5259E2F86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AF15B85-E469-7640-600E-509743783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З якими труднощами Ви стикалися протягом останнього року? 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87195D0-40A0-FA25-57D2-56008397B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206946A4-7540-8429-0F3C-34EE0F013ED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518825"/>
            <a:ext cx="7994915" cy="277000"/>
          </a:xfrm>
        </p:spPr>
        <p:txBody>
          <a:bodyPr/>
          <a:lstStyle/>
          <a:p>
            <a:r>
              <a:rPr lang="uk-UA" dirty="0"/>
              <a:t>ДОВІЛЬНА КІЛЬКІСТЬ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1439321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A6C6B-1CFC-2FB9-D248-9E4BEFDD1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81C12C29-74A0-8885-6838-1BB70E715A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719066"/>
              </p:ext>
            </p:extLst>
          </p:nvPr>
        </p:nvGraphicFramePr>
        <p:xfrm>
          <a:off x="932874" y="988292"/>
          <a:ext cx="10963569" cy="5552524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9874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988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51873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51873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51873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51873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9176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518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18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18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17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3074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7307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30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3074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9176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73074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73074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944495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280">
                <a:tc>
                  <a:txBody>
                    <a:bodyPr/>
                    <a:lstStyle/>
                    <a:p>
                      <a:pPr algn="l" fontAlgn="b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Брак коштів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247984"/>
                  </a:ext>
                </a:extLst>
              </a:tr>
              <a:tr h="261280">
                <a:tc>
                  <a:txBody>
                    <a:bodyPr/>
                    <a:lstStyle/>
                    <a:p>
                      <a:pPr algn="l" fontAlgn="b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Безпекова ситуація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420787"/>
                  </a:ext>
                </a:extLst>
              </a:tr>
              <a:tr h="261280">
                <a:tc>
                  <a:txBody>
                    <a:bodyPr/>
                    <a:lstStyle/>
                    <a:p>
                      <a:pPr algn="l" fontAlgn="b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Планування майбутнього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578212"/>
                  </a:ext>
                </a:extLst>
              </a:tr>
              <a:tr h="261280">
                <a:tc>
                  <a:txBody>
                    <a:bodyPr/>
                    <a:lstStyle/>
                    <a:p>
                      <a:pPr algn="l" fontAlgn="b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Психічне здоров’я, стрес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850024"/>
                  </a:ext>
                </a:extLst>
              </a:tr>
              <a:tr h="261280">
                <a:tc>
                  <a:txBody>
                    <a:bodyPr/>
                    <a:lstStyle/>
                    <a:p>
                      <a:pPr algn="l" fontAlgn="b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Працевлаштування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524336"/>
                  </a:ext>
                </a:extLst>
              </a:tr>
              <a:tr h="261280">
                <a:tc>
                  <a:txBody>
                    <a:bodyPr/>
                    <a:lstStyle/>
                    <a:p>
                      <a:pPr algn="l" fontAlgn="b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Пошук або оплата житла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25579"/>
                  </a:ext>
                </a:extLst>
              </a:tr>
              <a:tr h="261280">
                <a:tc>
                  <a:txBody>
                    <a:bodyPr/>
                    <a:lstStyle/>
                    <a:p>
                      <a:pPr algn="l" fontAlgn="b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Доступ до медичної допомоги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915122"/>
                  </a:ext>
                </a:extLst>
              </a:tr>
              <a:tr h="261280">
                <a:tc>
                  <a:txBody>
                    <a:bodyPr/>
                    <a:lstStyle/>
                    <a:p>
                      <a:pPr algn="l" fontAlgn="b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Доступ до освіти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906661"/>
                  </a:ext>
                </a:extLst>
              </a:tr>
              <a:tr h="26128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Отримання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державних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пільг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чи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послуг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817870"/>
                  </a:ext>
                </a:extLst>
              </a:tr>
              <a:tr h="427549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Вимушене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переміщення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або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зміна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місця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проживання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23599"/>
                  </a:ext>
                </a:extLst>
              </a:tr>
              <a:tr h="261280">
                <a:tc>
                  <a:txBody>
                    <a:bodyPr/>
                    <a:lstStyle/>
                    <a:p>
                      <a:pPr algn="l" fontAlgn="b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Самотність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220362"/>
                  </a:ext>
                </a:extLst>
              </a:tr>
              <a:tr h="26128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Започаткування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або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ведення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власної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справи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1849105"/>
                  </a:ext>
                </a:extLst>
              </a:tr>
              <a:tr h="261280">
                <a:tc>
                  <a:txBody>
                    <a:bodyPr/>
                    <a:lstStyle/>
                    <a:p>
                      <a:pPr algn="l" fontAlgn="b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Брак підтримки від близьких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841405"/>
                  </a:ext>
                </a:extLst>
              </a:tr>
              <a:tr h="26128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Доступ до дошкільної освіти, догляду за дітьми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528838"/>
                  </a:ext>
                </a:extLst>
              </a:tr>
              <a:tr h="261280">
                <a:tc>
                  <a:txBody>
                    <a:bodyPr/>
                    <a:lstStyle/>
                    <a:p>
                      <a:pPr algn="l" fontAlgn="b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05455"/>
                  </a:ext>
                </a:extLst>
              </a:tr>
              <a:tr h="261280">
                <a:tc>
                  <a:txBody>
                    <a:bodyPr/>
                    <a:lstStyle/>
                    <a:p>
                      <a:pPr algn="l" fontAlgn="b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 стикався з жодним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489437"/>
                  </a:ext>
                </a:extLst>
              </a:tr>
              <a:tr h="261280">
                <a:tc>
                  <a:txBody>
                    <a:bodyPr/>
                    <a:lstStyle/>
                    <a:p>
                      <a:pPr algn="l" fontAlgn="b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 відповісти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05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05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05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5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05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4948502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19953AC6-2037-9836-F202-07256AA12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60DB840-4A2E-988C-D5A8-5C3C53454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8633" y="426155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7438B0F3-3BA9-B9E2-E849-A785B9DDD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З якими труднощами Ви стикалися протягом останнього року? </a:t>
            </a:r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795DCB6D-1FF5-B76A-6179-D3864FD7A40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518825"/>
            <a:ext cx="7994915" cy="277000"/>
          </a:xfrm>
        </p:spPr>
        <p:txBody>
          <a:bodyPr/>
          <a:lstStyle/>
          <a:p>
            <a:r>
              <a:rPr lang="uk-UA" dirty="0"/>
              <a:t>ДОВІЛЬНА КІЛЬКІСТЬ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14048509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70EDC-2ACF-B7E1-E506-00D9A78A2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18623D-C0DC-8066-F5C9-F15687802C06}"/>
              </a:ext>
            </a:extLst>
          </p:cNvPr>
          <p:cNvSpPr txBox="1"/>
          <p:nvPr/>
        </p:nvSpPr>
        <p:spPr>
          <a:xfrm>
            <a:off x="3068251" y="2301533"/>
            <a:ext cx="71614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dirty="0">
                <a:latin typeface="Roboto Black" panose="02000000000000000000" pitchFamily="2" charset="0"/>
                <a:ea typeface="Roboto Black" panose="02000000000000000000" pitchFamily="2" charset="0"/>
              </a:rPr>
              <a:t>Громадянська участь та обізнаність щодо молодіжних програм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DE99809-E93E-8A56-5415-7DBC0FE4FDD5}"/>
              </a:ext>
            </a:extLst>
          </p:cNvPr>
          <p:cNvSpPr/>
          <p:nvPr/>
        </p:nvSpPr>
        <p:spPr>
          <a:xfrm>
            <a:off x="2364628" y="2800347"/>
            <a:ext cx="148857" cy="1200151"/>
          </a:xfrm>
          <a:prstGeom prst="rect">
            <a:avLst/>
          </a:prstGeom>
          <a:solidFill>
            <a:srgbClr val="BD0E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80412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D4D6B-5FC5-D539-5B36-215E778F1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CCA4624A-7346-FE72-AC11-85041D846D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850510"/>
              </p:ext>
            </p:extLst>
          </p:nvPr>
        </p:nvGraphicFramePr>
        <p:xfrm>
          <a:off x="448893" y="520593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B5DAC60D-6B72-B4E1-EA4C-FF597EE0F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22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1282C04-053E-362B-6F06-12DAB880E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Про існування яких із наведених державних програм, ініціатив або напрямів підтримки Ви знаєте? 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D6A9935F-F0F4-FE53-A18F-134C858BB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0D28065D-480A-3AEF-0104-40F20CECD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46084"/>
            <a:ext cx="7994915" cy="277000"/>
          </a:xfrm>
        </p:spPr>
        <p:txBody>
          <a:bodyPr/>
          <a:lstStyle/>
          <a:p>
            <a:r>
              <a:rPr lang="uk-UA" dirty="0"/>
              <a:t>ДОВІЛЬНА КІЛЬКІСТЬ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7567175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632A4-B945-F5C7-2665-4981A9AF3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A6CBF057-94C6-CEA6-3CEA-1C935BC707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733314"/>
              </p:ext>
            </p:extLst>
          </p:nvPr>
        </p:nvGraphicFramePr>
        <p:xfrm>
          <a:off x="1416049" y="1196975"/>
          <a:ext cx="10080628" cy="5352149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74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548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1222109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543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«</a:t>
                      </a:r>
                      <a:r>
                        <a:rPr lang="uk-UA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єОселя</a:t>
                      </a:r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» - доступна іпотека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247984"/>
                  </a:ext>
                </a:extLst>
              </a:tr>
              <a:tr h="257543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«єРобота» - гранти на бізнес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420787"/>
                  </a:ext>
                </a:extLst>
              </a:tr>
              <a:tr h="25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Підтримка ветеранів та їхніх сімей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25579"/>
                  </a:ext>
                </a:extLst>
              </a:tr>
              <a:tr h="257543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Освітні стипендії та гранти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915122"/>
                  </a:ext>
                </a:extLst>
              </a:tr>
              <a:tr h="25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Субсидія на оренду житла для ВПО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906661"/>
                  </a:ext>
                </a:extLst>
              </a:tr>
              <a:tr h="424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Підтримка молодіжних, волонтерських і соціальних ініціатив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817870"/>
                  </a:ext>
                </a:extLst>
              </a:tr>
              <a:tr h="25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«Ти як?» - підтримка ментального здоров’я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900256"/>
                  </a:ext>
                </a:extLst>
              </a:tr>
              <a:tr h="25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«Власна справа» - мікрогранти на бізнес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904022"/>
                  </a:ext>
                </a:extLst>
              </a:tr>
              <a:tr h="257543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Міжнародні молодіжні обміни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3219838"/>
                  </a:ext>
                </a:extLst>
              </a:tr>
              <a:tr h="424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«Віднова:UA» - участь молоді у відновленні України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998882"/>
                  </a:ext>
                </a:extLst>
              </a:tr>
              <a:tr h="424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Програми зайнятості та професійного навчання від Державної служби зайнятості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737722"/>
                  </a:ext>
                </a:extLst>
              </a:tr>
              <a:tr h="257543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Житлові програми </a:t>
                      </a:r>
                      <a:r>
                        <a:rPr lang="uk-UA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Держмолодьжитла</a:t>
                      </a:r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028318"/>
                  </a:ext>
                </a:extLst>
              </a:tr>
              <a:tr h="257543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 знаю про жодну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507326"/>
                  </a:ext>
                </a:extLst>
              </a:tr>
              <a:tr h="257543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 відповісти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252638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2528F1FE-07BA-CDAB-67F2-0555AB3B4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23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D622EB3-5D08-CBB6-0957-8B2C7E7A6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200" y="1928279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EFB3A9E-8B09-94AE-6FB0-CB6136DB7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Про існування яких із наведених державних програм, ініціатив або напрямів підтримки Ви знаєте? </a:t>
            </a:r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0BF6DCBB-3B28-02F6-DE67-48AA092F495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46085"/>
            <a:ext cx="7994915" cy="277000"/>
          </a:xfrm>
        </p:spPr>
        <p:txBody>
          <a:bodyPr/>
          <a:lstStyle/>
          <a:p>
            <a:r>
              <a:rPr lang="uk-UA" dirty="0"/>
              <a:t>ДОВІЛЬНА КІЛЬКІСТЬ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1566651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8D8CF-14A5-B5FA-9DD0-F906BF66C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F7AD3EE4-45F5-F72E-A941-1FFCC2D20F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0763893"/>
              </p:ext>
            </p:extLst>
          </p:nvPr>
        </p:nvGraphicFramePr>
        <p:xfrm>
          <a:off x="448893" y="520593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C5BE418C-64B7-8F17-B9F0-A899DAF1B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24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A515B49-63E7-7D2E-784C-58598EE15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У яких сферах державної політики, на Вашу думку, сьогодні найбільше потрібні зміни для поліпшення становища молоді?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FCABC533-D400-A847-2B95-63A579686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D50FC06D-164C-A516-89B0-5EB08AD5257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46084"/>
            <a:ext cx="7994915" cy="277000"/>
          </a:xfrm>
        </p:spPr>
        <p:txBody>
          <a:bodyPr/>
          <a:lstStyle/>
          <a:p>
            <a:r>
              <a:rPr lang="uk-UA" dirty="0"/>
              <a:t>НЕ БІЛЬШЕ ТРЬОХ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1720514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5B6E7-7ED6-707A-9A53-5F9954311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62D77615-4BFD-85B8-D987-3EBFE3DCCB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0649192"/>
              </p:ext>
            </p:extLst>
          </p:nvPr>
        </p:nvGraphicFramePr>
        <p:xfrm>
          <a:off x="1006763" y="1196976"/>
          <a:ext cx="10861963" cy="518112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959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2104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46758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46758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46758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46758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8721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467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67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67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72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7763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6776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77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7763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8721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67763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67763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Освіта та професійне навчання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2479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Психологічна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підтримка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та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ментальне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здоров'я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4207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Розвиток кар'єри та працевлаштування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255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Забезпечення житлом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9151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Спорт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9066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Доступ до медичних послуг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5989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Підтримка молодіжного підприємництва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062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Захист прав молоді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555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Підтримка молодих ветеранів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5021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Волонтерство</a:t>
                      </a:r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та соціальні </a:t>
                      </a:r>
                      <a:r>
                        <a:rPr lang="uk-UA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проєкти</a:t>
                      </a:r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682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Культурні ініціативи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17794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Програми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повернення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молоді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з-за кордону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6999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Підтримка ВПО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7322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Підтримка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молоді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, яка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належить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до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вразливих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груп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2710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Підтримка молоді з особливими потребами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9358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Популяризація здорового способу життя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55205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0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1603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 відповісти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0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222380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DB1459CC-F137-DE2E-55C9-634DD5F12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25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CCA27E95-7FCF-393C-2AAD-57D199DAB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9200" y="768679"/>
            <a:ext cx="3082889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BB2AC606-A282-00F3-6B1E-0EBD49FC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У яких сферах державної політики, на Вашу думку, сьогодні найбільше потрібні зміни для поліпшення становища молоді?</a:t>
            </a:r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3F57D641-BF36-CA9F-5997-58B6D347A8C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46085"/>
            <a:ext cx="7994915" cy="277000"/>
          </a:xfrm>
        </p:spPr>
        <p:txBody>
          <a:bodyPr/>
          <a:lstStyle/>
          <a:p>
            <a:r>
              <a:rPr lang="uk-UA" dirty="0"/>
              <a:t>НЕ БІЛЬШЕ ТРЬОХ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22138679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EB3C3-B05B-3C16-876B-05384798B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607CA968-95BE-3931-7245-1DCB9DDBD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26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D4D4C67-86E2-66FC-435F-AEFD0B57B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наведених</a:t>
            </a:r>
            <a:r>
              <a:rPr lang="ru-RU" dirty="0"/>
              <a:t> </a:t>
            </a:r>
            <a:r>
              <a:rPr lang="ru-RU" dirty="0" err="1"/>
              <a:t>варіантів</a:t>
            </a:r>
            <a:r>
              <a:rPr lang="ru-RU" dirty="0"/>
              <a:t> </a:t>
            </a:r>
            <a:r>
              <a:rPr lang="ru-RU" dirty="0" err="1"/>
              <a:t>найкраще</a:t>
            </a:r>
            <a:r>
              <a:rPr lang="ru-RU" dirty="0"/>
              <a:t> </a:t>
            </a:r>
            <a:r>
              <a:rPr lang="ru-RU" dirty="0" err="1"/>
              <a:t>описує</a:t>
            </a:r>
            <a:r>
              <a:rPr lang="ru-RU" dirty="0"/>
              <a:t> Вашу участь у </a:t>
            </a:r>
            <a:r>
              <a:rPr lang="ru-RU" dirty="0" err="1"/>
              <a:t>вирішенні</a:t>
            </a:r>
            <a:r>
              <a:rPr lang="ru-RU" dirty="0"/>
              <a:t> </a:t>
            </a:r>
            <a:r>
              <a:rPr lang="ru-RU" dirty="0" err="1"/>
              <a:t>важливих</a:t>
            </a:r>
            <a:r>
              <a:rPr lang="ru-RU" dirty="0"/>
              <a:t> </a:t>
            </a:r>
            <a:r>
              <a:rPr lang="ru-RU" dirty="0" err="1"/>
              <a:t>питань</a:t>
            </a:r>
            <a:r>
              <a:rPr lang="ru-RU" dirty="0"/>
              <a:t> у </a:t>
            </a:r>
            <a:r>
              <a:rPr lang="ru-RU" dirty="0" err="1"/>
              <a:t>своїй</a:t>
            </a:r>
            <a:r>
              <a:rPr lang="ru-RU" dirty="0"/>
              <a:t> </a:t>
            </a:r>
            <a:r>
              <a:rPr lang="ru-RU" dirty="0" err="1"/>
              <a:t>громаді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на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?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0C12D35-4DB2-92E3-57E5-9DF00D619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E2ACA6C2-19A4-E710-8BC8-13BDDB41D6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3477783"/>
              </p:ext>
            </p:extLst>
          </p:nvPr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D295D22B-25A8-7C23-CBA1-59D1CBBC39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8279390"/>
              </p:ext>
            </p:extLst>
          </p:nvPr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078294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014A7-FC03-160F-7A75-39F57345C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AECE068F-D7F1-C3B5-14F6-EC1D787B48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6080903"/>
              </p:ext>
            </p:extLst>
          </p:nvPr>
        </p:nvGraphicFramePr>
        <p:xfrm>
          <a:off x="448893" y="520593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AC6A4143-F43F-84E9-46FF-6A8DC477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27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38967AD-044F-FB02-0ED0-23F6CAC57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4" y="122471"/>
            <a:ext cx="9977621" cy="421808"/>
          </a:xfrm>
        </p:spPr>
        <p:txBody>
          <a:bodyPr/>
          <a:lstStyle/>
          <a:p>
            <a:r>
              <a:rPr lang="ru-RU" dirty="0" err="1"/>
              <a:t>Що</a:t>
            </a:r>
            <a:r>
              <a:rPr lang="ru-RU" dirty="0"/>
              <a:t> є основною причиною </a:t>
            </a:r>
            <a:r>
              <a:rPr lang="ru-RU" dirty="0" err="1"/>
              <a:t>Вашого</a:t>
            </a:r>
            <a:r>
              <a:rPr lang="ru-RU" dirty="0"/>
              <a:t> </a:t>
            </a:r>
            <a:r>
              <a:rPr lang="ru-RU" dirty="0" err="1"/>
              <a:t>нинішньої</a:t>
            </a:r>
            <a:r>
              <a:rPr lang="ru-RU" dirty="0"/>
              <a:t> </a:t>
            </a:r>
            <a:r>
              <a:rPr lang="ru-RU" dirty="0" err="1"/>
              <a:t>неучасті</a:t>
            </a:r>
            <a:r>
              <a:rPr lang="ru-RU" dirty="0"/>
              <a:t> у </a:t>
            </a:r>
            <a:r>
              <a:rPr lang="ru-RU" dirty="0" err="1"/>
              <a:t>вирішенні</a:t>
            </a:r>
            <a:r>
              <a:rPr lang="ru-RU" dirty="0"/>
              <a:t> </a:t>
            </a:r>
            <a:r>
              <a:rPr lang="ru-RU" dirty="0" err="1"/>
              <a:t>важливих</a:t>
            </a:r>
            <a:r>
              <a:rPr lang="ru-RU" dirty="0"/>
              <a:t> </a:t>
            </a:r>
            <a:r>
              <a:rPr lang="ru-RU" dirty="0" err="1"/>
              <a:t>питань</a:t>
            </a:r>
            <a:r>
              <a:rPr lang="ru-RU" dirty="0"/>
              <a:t> у </a:t>
            </a:r>
            <a:r>
              <a:rPr lang="ru-RU" dirty="0" err="1"/>
              <a:t>своїй</a:t>
            </a:r>
            <a:r>
              <a:rPr lang="ru-RU" dirty="0"/>
              <a:t> </a:t>
            </a:r>
            <a:r>
              <a:rPr lang="ru-RU" dirty="0" err="1"/>
              <a:t>громаді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на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? </a:t>
            </a:r>
            <a:br>
              <a:rPr lang="ru-RU" dirty="0"/>
            </a:br>
            <a:r>
              <a:rPr lang="ru-RU" sz="1400" b="0" i="1" dirty="0" err="1"/>
              <a:t>Серед</a:t>
            </a:r>
            <a:r>
              <a:rPr lang="ru-RU" sz="1400" b="0" i="1" dirty="0"/>
              <a:t> тих, </a:t>
            </a:r>
            <a:r>
              <a:rPr lang="ru-RU" sz="1400" b="0" i="1" dirty="0" err="1"/>
              <a:t>хто</a:t>
            </a:r>
            <a:r>
              <a:rPr lang="ru-RU" sz="1400" b="0" i="1" dirty="0"/>
              <a:t> не </a:t>
            </a:r>
            <a:r>
              <a:rPr lang="ru-RU" sz="1400" b="0" i="1" dirty="0" err="1"/>
              <a:t>бере</a:t>
            </a:r>
            <a:r>
              <a:rPr lang="ru-RU" sz="1400" b="0" i="1" dirty="0"/>
              <a:t> </a:t>
            </a:r>
            <a:r>
              <a:rPr lang="ru-RU" sz="1400" b="0" i="1" dirty="0" err="1"/>
              <a:t>участі</a:t>
            </a:r>
            <a:r>
              <a:rPr lang="ru-RU" sz="1400" b="0" i="1" dirty="0"/>
              <a:t> у </a:t>
            </a:r>
            <a:r>
              <a:rPr lang="ru-RU" sz="1400" b="0" i="1" dirty="0" err="1"/>
              <a:t>вирішенні</a:t>
            </a:r>
            <a:r>
              <a:rPr lang="ru-RU" sz="1400" b="0" i="1" dirty="0"/>
              <a:t> </a:t>
            </a:r>
            <a:r>
              <a:rPr lang="ru-RU" sz="1400" b="0" i="1" dirty="0" err="1"/>
              <a:t>питань</a:t>
            </a:r>
            <a:r>
              <a:rPr lang="ru-RU" sz="1400" b="0" i="1" dirty="0"/>
              <a:t>, </a:t>
            </a:r>
            <a:r>
              <a:rPr lang="en-US" sz="1400" b="0" i="1" dirty="0"/>
              <a:t>n=</a:t>
            </a:r>
            <a:r>
              <a:rPr lang="uk-UA" sz="1400" b="0" i="1" dirty="0"/>
              <a:t>1365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8FA0FDC-8F6C-4F58-47E1-0F7B4CA37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2A26461D-4B2D-3491-2258-6DC4BE321CA8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1058475"/>
            <a:ext cx="7994915" cy="277000"/>
          </a:xfrm>
        </p:spPr>
        <p:txBody>
          <a:bodyPr/>
          <a:lstStyle/>
          <a:p>
            <a:r>
              <a:rPr lang="uk-UA" dirty="0"/>
              <a:t>НЕ БІЛЬШЕ ТРЬОХ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728735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B5172-4DAE-7D1A-703F-C43CCF3AB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72D42A44-439E-E9C9-A4AC-D46330CF22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58935"/>
              </p:ext>
            </p:extLst>
          </p:nvPr>
        </p:nvGraphicFramePr>
        <p:xfrm>
          <a:off x="1416049" y="1357162"/>
          <a:ext cx="10080628" cy="4964346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74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548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1802851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71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 маю достатньо часу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247984"/>
                  </a:ext>
                </a:extLst>
              </a:tr>
              <a:tr h="32771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 довіряю органам влади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420787"/>
                  </a:ext>
                </a:extLst>
              </a:tr>
              <a:tr h="32771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 вірю, що думка молоді буде врахована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25579"/>
                  </a:ext>
                </a:extLst>
              </a:tr>
              <a:tr h="53976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 знаю, яким чином можна долучитися до ухвалення рішень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915122"/>
                  </a:ext>
                </a:extLst>
              </a:tr>
              <a:tr h="32771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 маю особистої зацікавленості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906661"/>
                  </a:ext>
                </a:extLst>
              </a:tr>
              <a:tr h="32771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Через безпекову ситуацію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598950"/>
                  </a:ext>
                </a:extLst>
              </a:tr>
              <a:tr h="32771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Наявні механізми участі є неефективними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06202"/>
                  </a:ext>
                </a:extLst>
              </a:tr>
              <a:tr h="32771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555161"/>
                  </a:ext>
                </a:extLst>
              </a:tr>
              <a:tr h="32771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 відповісти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502152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70CC7F58-FCF3-32AB-8F67-81DD8F5E8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28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639FF6CF-5691-B87D-6E63-CE77F7506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9223" y="2568312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27C736C2-7924-9276-F05B-4262BB645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10150876" cy="421808"/>
          </a:xfrm>
        </p:spPr>
        <p:txBody>
          <a:bodyPr/>
          <a:lstStyle/>
          <a:p>
            <a:r>
              <a:rPr lang="ru-RU" dirty="0" err="1"/>
              <a:t>Що</a:t>
            </a:r>
            <a:r>
              <a:rPr lang="ru-RU" dirty="0"/>
              <a:t> є основною причиною </a:t>
            </a:r>
            <a:r>
              <a:rPr lang="ru-RU" dirty="0" err="1"/>
              <a:t>Вашого</a:t>
            </a:r>
            <a:r>
              <a:rPr lang="ru-RU" dirty="0"/>
              <a:t> </a:t>
            </a:r>
            <a:r>
              <a:rPr lang="ru-RU" dirty="0" err="1"/>
              <a:t>нинішньої</a:t>
            </a:r>
            <a:r>
              <a:rPr lang="ru-RU" dirty="0"/>
              <a:t> </a:t>
            </a:r>
            <a:r>
              <a:rPr lang="ru-RU" dirty="0" err="1"/>
              <a:t>неучасті</a:t>
            </a:r>
            <a:r>
              <a:rPr lang="ru-RU" dirty="0"/>
              <a:t> у </a:t>
            </a:r>
            <a:r>
              <a:rPr lang="ru-RU" dirty="0" err="1"/>
              <a:t>вирішенні</a:t>
            </a:r>
            <a:r>
              <a:rPr lang="ru-RU" dirty="0"/>
              <a:t> </a:t>
            </a:r>
            <a:r>
              <a:rPr lang="ru-RU" dirty="0" err="1"/>
              <a:t>важливих</a:t>
            </a:r>
            <a:r>
              <a:rPr lang="ru-RU" dirty="0"/>
              <a:t> </a:t>
            </a:r>
            <a:r>
              <a:rPr lang="ru-RU" dirty="0" err="1"/>
              <a:t>питань</a:t>
            </a:r>
            <a:r>
              <a:rPr lang="ru-RU" dirty="0"/>
              <a:t> у </a:t>
            </a:r>
            <a:r>
              <a:rPr lang="ru-RU" dirty="0" err="1"/>
              <a:t>своїй</a:t>
            </a:r>
            <a:r>
              <a:rPr lang="ru-RU" dirty="0"/>
              <a:t> </a:t>
            </a:r>
            <a:r>
              <a:rPr lang="ru-RU" dirty="0" err="1"/>
              <a:t>громаді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на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? </a:t>
            </a:r>
            <a:br>
              <a:rPr lang="ru-RU" dirty="0"/>
            </a:br>
            <a:r>
              <a:rPr lang="ru-RU" sz="1400" b="0" i="1" dirty="0" err="1"/>
              <a:t>Серед</a:t>
            </a:r>
            <a:r>
              <a:rPr lang="ru-RU" sz="1400" b="0" i="1" dirty="0"/>
              <a:t> тих, </a:t>
            </a:r>
            <a:r>
              <a:rPr lang="ru-RU" sz="1400" b="0" i="1" dirty="0" err="1"/>
              <a:t>хто</a:t>
            </a:r>
            <a:r>
              <a:rPr lang="ru-RU" sz="1400" b="0" i="1" dirty="0"/>
              <a:t> не </a:t>
            </a:r>
            <a:r>
              <a:rPr lang="ru-RU" sz="1400" b="0" i="1" dirty="0" err="1"/>
              <a:t>бере</a:t>
            </a:r>
            <a:r>
              <a:rPr lang="ru-RU" sz="1400" b="0" i="1" dirty="0"/>
              <a:t> </a:t>
            </a:r>
            <a:r>
              <a:rPr lang="ru-RU" sz="1400" b="0" i="1" dirty="0" err="1"/>
              <a:t>участі</a:t>
            </a:r>
            <a:r>
              <a:rPr lang="ru-RU" sz="1400" b="0" i="1" dirty="0"/>
              <a:t> у </a:t>
            </a:r>
            <a:r>
              <a:rPr lang="ru-RU" sz="1400" b="0" i="1" dirty="0" err="1"/>
              <a:t>вирішенні</a:t>
            </a:r>
            <a:r>
              <a:rPr lang="ru-RU" sz="1400" b="0" i="1" dirty="0"/>
              <a:t> </a:t>
            </a:r>
            <a:r>
              <a:rPr lang="ru-RU" sz="1400" b="0" i="1" dirty="0" err="1"/>
              <a:t>питань</a:t>
            </a:r>
            <a:r>
              <a:rPr lang="ru-RU" sz="1400" b="0" i="1" dirty="0"/>
              <a:t>, </a:t>
            </a:r>
            <a:r>
              <a:rPr lang="en-US" sz="1400" b="0" i="1" dirty="0"/>
              <a:t>n=</a:t>
            </a:r>
            <a:r>
              <a:rPr lang="uk-UA" sz="1400" b="0" i="1" dirty="0"/>
              <a:t>1365</a:t>
            </a:r>
            <a:endParaRPr lang="uk-UA" dirty="0"/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C1492CF5-611B-E51E-88BF-1AB9707B359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1058475"/>
            <a:ext cx="7994915" cy="277000"/>
          </a:xfrm>
        </p:spPr>
        <p:txBody>
          <a:bodyPr/>
          <a:lstStyle/>
          <a:p>
            <a:r>
              <a:rPr lang="uk-UA" dirty="0"/>
              <a:t>НЕ БІЛЬШЕ ТРЬОХ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26542737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EF750-F3BD-8854-B6E7-894FA701C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D64CB866-9EC0-C463-0F79-A4E3243810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4728577"/>
              </p:ext>
            </p:extLst>
          </p:nvPr>
        </p:nvGraphicFramePr>
        <p:xfrm>
          <a:off x="420017" y="518432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844DC0C1-ADD4-61B0-6BF1-36B5A9C53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29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C3B5950-6C17-A672-DBBD-14A786E20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У яких заходах Ви були б готові брати участь, щоб впливати на рішення, що стосуються молоді?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C897E09D-D618-446C-C16C-F9CFC0CC8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1339" y="5660631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BF2BB097-74A5-696D-2B01-27BECFD6658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46084"/>
            <a:ext cx="7994915" cy="277000"/>
          </a:xfrm>
        </p:spPr>
        <p:txBody>
          <a:bodyPr/>
          <a:lstStyle/>
          <a:p>
            <a:r>
              <a:rPr lang="uk-UA" dirty="0"/>
              <a:t>ДОВІЛЬНА КІЛЬКІСТЬ ВІДПОВІДЕЙ </a:t>
            </a:r>
          </a:p>
        </p:txBody>
      </p:sp>
    </p:spTree>
    <p:extLst>
      <p:ext uri="{BB962C8B-B14F-4D97-AF65-F5344CB8AC3E}">
        <p14:creationId xmlns:p14="http://schemas.microsoft.com/office/powerpoint/2010/main" val="12590746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19F06-7117-0D6F-AC94-34C225ED9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11936988-0C94-89D4-A58C-0C5BCD0E3D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110340"/>
              </p:ext>
            </p:extLst>
          </p:nvPr>
        </p:nvGraphicFramePr>
        <p:xfrm>
          <a:off x="1416049" y="1196975"/>
          <a:ext cx="10080628" cy="5111748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74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548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1487355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56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Організація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або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підтримка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волонтерських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проєктів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118499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Участь у громадських організаціях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247984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Взаємодія з місцевою владою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420787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Участь у молодіжних радах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578212"/>
                  </a:ext>
                </a:extLst>
              </a:tr>
              <a:tr h="48556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Участь у міжнародних програмах, грантах, проєктах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850024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Проведення громадських обговорень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524336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Подання пропозицій до органів влади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25579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Проведення інформаційних кампаній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915122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906661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 жодному з перелічених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817870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 відповісти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900256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5B49BFBA-7486-32A5-A8A6-4ACA213B4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30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ADEE9768-56E0-DB1F-B676-637E28E40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742" y="2051756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2AA55F72-698A-7C1E-BD34-CA2108505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У яких заходах Ви були б готові брати участь, щоб впливати на рішення, що стосуються молоді?</a:t>
            </a:r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2F8409FD-17DB-F5B1-CB00-D0AEEE7264E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46084"/>
            <a:ext cx="7994915" cy="277000"/>
          </a:xfrm>
        </p:spPr>
        <p:txBody>
          <a:bodyPr/>
          <a:lstStyle/>
          <a:p>
            <a:r>
              <a:rPr lang="uk-UA" dirty="0"/>
              <a:t>ДОВІЛЬНА КІЛЬКІСТЬ ВІДПОВІДЕЙ </a:t>
            </a:r>
          </a:p>
        </p:txBody>
      </p:sp>
    </p:spTree>
    <p:extLst>
      <p:ext uri="{BB962C8B-B14F-4D97-AF65-F5344CB8AC3E}">
        <p14:creationId xmlns:p14="http://schemas.microsoft.com/office/powerpoint/2010/main" val="1759269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E3A2A-CE93-EEFA-852A-2B3DB1346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E2FADE41-92BC-099E-579B-F5BA600B1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31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740A750-D026-3DBD-E268-22B5E148B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pPr lvl="0"/>
            <a:r>
              <a:rPr lang="uk-UA" dirty="0"/>
              <a:t>Чи готові ви особисто долучитись до процесів відновлення у вашій громаді?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5CC1360-5C69-36A8-29A7-CC6EF17A7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C426D31F-E1DE-E45C-B09C-01A1B089DC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6641549"/>
              </p:ext>
            </p:extLst>
          </p:nvPr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C0AD2AD3-6D35-613B-63A7-E765707306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3307940"/>
              </p:ext>
            </p:extLst>
          </p:nvPr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801758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815F1-04E6-1DAF-4D4A-EA2A50154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662EFC93-15B7-FBC3-BCD4-1C06852CF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32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319C04E-5F3E-2AC0-772D-80F582231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r>
              <a:rPr lang="uk-UA" dirty="0"/>
              <a:t>Чи відомо Вам про наявність молодіжного центру на території Вашого населеного пункту? 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949479C-8CEC-3959-FFA5-33479006D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7E138D18-41AA-5E77-8CD3-57E46D91D4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2236557"/>
              </p:ext>
            </p:extLst>
          </p:nvPr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B09CB9E4-20BC-FE92-2734-12D7A25E46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0562798"/>
              </p:ext>
            </p:extLst>
          </p:nvPr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800860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B868A-DA9F-7F87-D079-B3CAFDEEF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7">
            <a:extLst>
              <a:ext uri="{FF2B5EF4-FFF2-40B4-BE49-F238E27FC236}">
                <a16:creationId xmlns:a16="http://schemas.microsoft.com/office/drawing/2014/main" id="{BBB7A15B-86F5-E053-FB06-BB1B7D9F4A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0021179"/>
              </p:ext>
            </p:extLst>
          </p:nvPr>
        </p:nvGraphicFramePr>
        <p:xfrm>
          <a:off x="1186202" y="1246625"/>
          <a:ext cx="9025818" cy="4472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D60A615A-DF04-B2B1-ED7B-F6B5202B1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33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F50782A-2E7A-98FB-4CF7-C72650614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641564" cy="421808"/>
          </a:xfrm>
        </p:spPr>
        <p:txBody>
          <a:bodyPr/>
          <a:lstStyle/>
          <a:p>
            <a:r>
              <a:rPr lang="uk-UA" dirty="0"/>
              <a:t>Чи відомо Вам про наявність молодіжного центру на території Вашого населеного пункту? 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A5B87172-7A6D-4389-21E8-9FCB91E06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0115" y="4533024"/>
            <a:ext cx="3217236" cy="477078"/>
          </a:xfrm>
        </p:spPr>
        <p:txBody>
          <a:bodyPr/>
          <a:lstStyle/>
          <a:p>
            <a:pPr algn="l"/>
            <a:r>
              <a:rPr lang="uk-UA" dirty="0"/>
              <a:t>©</a:t>
            </a:r>
            <a:r>
              <a:rPr lang="en-US" dirty="0"/>
              <a:t> Rating Group</a:t>
            </a:r>
          </a:p>
          <a:p>
            <a:pPr algn="l"/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D7077BA5-A8AD-5B15-62BB-3858E3B6750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769718"/>
            <a:ext cx="7994915" cy="277000"/>
          </a:xfrm>
        </p:spPr>
        <p:txBody>
          <a:bodyPr/>
          <a:lstStyle/>
          <a:p>
            <a:r>
              <a:rPr lang="uk-UA" dirty="0"/>
              <a:t>Динаміка</a:t>
            </a:r>
          </a:p>
        </p:txBody>
      </p:sp>
    </p:spTree>
    <p:extLst>
      <p:ext uri="{BB962C8B-B14F-4D97-AF65-F5344CB8AC3E}">
        <p14:creationId xmlns:p14="http://schemas.microsoft.com/office/powerpoint/2010/main" val="26079135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6A884-4E21-C32B-DBF9-9C251A8C8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442E4FC9-23C1-DBBA-F225-C6D451503B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9496049"/>
              </p:ext>
            </p:extLst>
          </p:nvPr>
        </p:nvGraphicFramePr>
        <p:xfrm>
          <a:off x="448893" y="520593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6EDD95D5-2EA1-E9EC-AF56-2A8606A86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34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BF938BE-752B-B9A1-ECFF-525E914E0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4" y="122471"/>
            <a:ext cx="9977621" cy="421808"/>
          </a:xfrm>
        </p:spPr>
        <p:txBody>
          <a:bodyPr/>
          <a:lstStyle/>
          <a:p>
            <a:r>
              <a:rPr lang="ru-RU" dirty="0" err="1"/>
              <a:t>Чому</a:t>
            </a:r>
            <a:r>
              <a:rPr lang="ru-RU" dirty="0"/>
              <a:t> Ви не </a:t>
            </a:r>
            <a:r>
              <a:rPr lang="ru-RU" dirty="0" err="1"/>
              <a:t>користуєтеся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послугами</a:t>
            </a:r>
            <a:r>
              <a:rPr lang="ru-RU" dirty="0"/>
              <a:t>? </a:t>
            </a:r>
            <a:br>
              <a:rPr lang="ru-RU" dirty="0"/>
            </a:br>
            <a:r>
              <a:rPr lang="ru-RU" sz="1400" b="0" i="1" dirty="0" err="1"/>
              <a:t>Серед</a:t>
            </a:r>
            <a:r>
              <a:rPr lang="ru-RU" sz="1400" b="0" i="1" dirty="0"/>
              <a:t> тих, </a:t>
            </a:r>
            <a:r>
              <a:rPr lang="ru-RU" sz="1400" b="0" i="1" dirty="0" err="1"/>
              <a:t>хто</a:t>
            </a:r>
            <a:r>
              <a:rPr lang="ru-RU" sz="1400" b="0" i="1" dirty="0"/>
              <a:t> не </a:t>
            </a:r>
            <a:r>
              <a:rPr lang="ru-RU" sz="1400" b="0" i="1" dirty="0" err="1"/>
              <a:t>відвідує</a:t>
            </a:r>
            <a:r>
              <a:rPr lang="ru-RU" sz="1400" b="0" i="1" dirty="0"/>
              <a:t> </a:t>
            </a:r>
            <a:r>
              <a:rPr lang="ru-RU" sz="1400" b="0" i="1" dirty="0" err="1"/>
              <a:t>молодіжний</a:t>
            </a:r>
            <a:r>
              <a:rPr lang="ru-RU" sz="1400" b="0" i="1" dirty="0"/>
              <a:t> центр, </a:t>
            </a:r>
            <a:r>
              <a:rPr lang="en-US" sz="1400" b="0" i="1" dirty="0"/>
              <a:t>n=</a:t>
            </a:r>
            <a:r>
              <a:rPr lang="uk-UA" sz="1400" b="0" i="1" dirty="0"/>
              <a:t>541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9746619-8D63-E398-D523-B20DD8F87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0C8938B5-CCBE-46FA-FCCC-130DE4047D8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740841"/>
            <a:ext cx="7994915" cy="277000"/>
          </a:xfrm>
        </p:spPr>
        <p:txBody>
          <a:bodyPr/>
          <a:lstStyle/>
          <a:p>
            <a:r>
              <a:rPr lang="uk-UA" dirty="0"/>
              <a:t>НЕ БІЛЬШЕ ТРЬОХ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5659329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F43DD-B780-4561-67BE-F56C38BEE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939D172C-9B47-E88C-6F8E-C0F4F30790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072515"/>
              </p:ext>
            </p:extLst>
          </p:nvPr>
        </p:nvGraphicFramePr>
        <p:xfrm>
          <a:off x="1416049" y="1206212"/>
          <a:ext cx="10080628" cy="5102512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74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548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1525630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145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 маю часу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247984"/>
                  </a:ext>
                </a:extLst>
              </a:tr>
              <a:tr h="284145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Незручний графік роботи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420787"/>
                  </a:ext>
                </a:extLst>
              </a:tr>
              <a:tr h="46800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Послуги не відповідають моїм інтересам або потребам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25579"/>
                  </a:ext>
                </a:extLst>
              </a:tr>
              <a:tr h="46800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 відчуваю, що цей простір для таких людей, як 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915122"/>
                  </a:ext>
                </a:extLst>
              </a:tr>
              <a:tr h="46800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 знаю, як долучитися або скористатися послугами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30752"/>
                  </a:ext>
                </a:extLst>
              </a:tr>
              <a:tr h="284145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Перешкоджає безпекова ситуація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906661"/>
                  </a:ext>
                </a:extLst>
              </a:tr>
              <a:tr h="284145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Незручно добиратися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598950"/>
                  </a:ext>
                </a:extLst>
              </a:tr>
              <a:tr h="46800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 недостатньо доступний для мене (фізично або через інші бар’єри)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06202"/>
                  </a:ext>
                </a:extLst>
              </a:tr>
              <a:tr h="284145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555161"/>
                  </a:ext>
                </a:extLst>
              </a:tr>
              <a:tr h="284145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 відповісти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502152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E3E0D14D-4834-AC66-798D-A9EA40908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35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5F956AB-B0E8-A039-9FAE-984DE3C16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9987" y="2180384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4A091E47-3B20-2F54-0B84-A04D7B656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10150876" cy="421808"/>
          </a:xfrm>
        </p:spPr>
        <p:txBody>
          <a:bodyPr/>
          <a:lstStyle/>
          <a:p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Чому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 Ви не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користуєтеся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його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послугами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? 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</a:b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Серед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 тих,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хто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 не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відвідує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молодіжний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 центр,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n=</a:t>
            </a:r>
            <a:r>
              <a:rPr lang="uk-UA" sz="1400" b="0" i="1" dirty="0">
                <a:solidFill>
                  <a:prstClr val="black"/>
                </a:solidFill>
              </a:rPr>
              <a:t>541</a:t>
            </a:r>
            <a:endParaRPr lang="uk-UA" dirty="0"/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19B63281-ACDA-C9B0-CFB7-18098386DC4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673465"/>
            <a:ext cx="7994915" cy="277000"/>
          </a:xfrm>
        </p:spPr>
        <p:txBody>
          <a:bodyPr/>
          <a:lstStyle/>
          <a:p>
            <a:r>
              <a:rPr lang="uk-UA" dirty="0"/>
              <a:t>НЕ БІЛЬШЕ ТРЬОХ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1329477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D3F93-C640-D1EA-F243-37AA67D17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B58F4E1E-1E26-7BA4-C9D6-18D55BDCCE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6141355"/>
              </p:ext>
            </p:extLst>
          </p:nvPr>
        </p:nvGraphicFramePr>
        <p:xfrm>
          <a:off x="448893" y="520593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CFA3368B-3599-30D3-9DB4-FB99A7D7C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36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4BA0D19-3F80-8E37-7DA1-410526AC2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4" y="122471"/>
            <a:ext cx="8851467" cy="421808"/>
          </a:xfrm>
        </p:spPr>
        <p:txBody>
          <a:bodyPr/>
          <a:lstStyle/>
          <a:p>
            <a:r>
              <a:rPr lang="uk-UA" dirty="0"/>
              <a:t>Які послуги для молоді, на Вашу думку, має надавати молодіжний центр?</a:t>
            </a:r>
            <a:endParaRPr lang="uk-UA" sz="1400" b="0" i="1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BBFD657A-1CA1-B1A6-7C41-9B53BA754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9FF68BCF-053A-6568-E137-46B9699ED2F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788967"/>
            <a:ext cx="7994915" cy="277000"/>
          </a:xfrm>
        </p:spPr>
        <p:txBody>
          <a:bodyPr/>
          <a:lstStyle/>
          <a:p>
            <a:r>
              <a:rPr lang="uk-UA" dirty="0"/>
              <a:t>НЕ БІЛЬШЕ ТРЬОХ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4907412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730DF-6EC1-4495-9A53-3EDEA39F4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2E8BE364-B72D-6091-74A3-C4DE5F5975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361864"/>
              </p:ext>
            </p:extLst>
          </p:nvPr>
        </p:nvGraphicFramePr>
        <p:xfrm>
          <a:off x="1416049" y="1196976"/>
          <a:ext cx="10080628" cy="5383532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74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548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1523055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36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Психологічна підтримка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247984"/>
                  </a:ext>
                </a:extLst>
              </a:tr>
              <a:tr h="27336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Освітні курси та тренінги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845064"/>
                  </a:ext>
                </a:extLst>
              </a:tr>
              <a:tr h="27336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Спортивні секції та заняття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4353574"/>
                  </a:ext>
                </a:extLst>
              </a:tr>
              <a:tr h="27336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Кар'єрні консультації та допомога з працевлаштуванням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984897"/>
                  </a:ext>
                </a:extLst>
              </a:tr>
              <a:tr h="27336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Культурні заходи та концерти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420787"/>
                  </a:ext>
                </a:extLst>
              </a:tr>
              <a:tr h="27336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Волонтерські та соціальні проєкти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25579"/>
                  </a:ext>
                </a:extLst>
              </a:tr>
              <a:tr h="27336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Правові консультації та захист прав молоді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915122"/>
                  </a:ext>
                </a:extLst>
              </a:tr>
              <a:tr h="27336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Творчі майстер-класи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30752"/>
                  </a:ext>
                </a:extLst>
              </a:tr>
              <a:tr h="27336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Програми розвитку підприємництва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906661"/>
                  </a:ext>
                </a:extLst>
              </a:tr>
              <a:tr h="27336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Простір для спілкування та проведення вільного часу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598950"/>
                  </a:ext>
                </a:extLst>
              </a:tr>
              <a:tr h="27336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Коворкінг та простори для роботи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06202"/>
                  </a:ext>
                </a:extLst>
              </a:tr>
              <a:tr h="27336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555161"/>
                  </a:ext>
                </a:extLst>
              </a:tr>
              <a:tr h="27336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 відповісти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502152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D2839960-7AD8-9C34-47C5-ECDDAD678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37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F4315F7B-7B62-BF24-0C2B-7235EC840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9987" y="2180384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7B239A53-1BE3-97B3-62D7-2DF09DC59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477108" cy="421808"/>
          </a:xfrm>
        </p:spPr>
        <p:txBody>
          <a:bodyPr/>
          <a:lstStyle/>
          <a:p>
            <a:r>
              <a:rPr lang="uk-UA" dirty="0"/>
              <a:t>Які послуги для молоді, на Вашу думку, має надавати молодіжний центр?</a:t>
            </a:r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9A35CE6F-6877-494F-2AA6-8F9BDA524758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08218"/>
            <a:ext cx="7994915" cy="277000"/>
          </a:xfrm>
        </p:spPr>
        <p:txBody>
          <a:bodyPr/>
          <a:lstStyle/>
          <a:p>
            <a:r>
              <a:rPr lang="uk-UA" dirty="0"/>
              <a:t>НЕ БІЛЬШЕ ТРЬОХ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4510399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2256E-C427-E2A4-D54A-A619D28C3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63D83F78-1C36-38C3-EDCD-46D8C60B8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38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457AF87-D337-782F-BD86-C3F2264A3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r>
              <a:rPr lang="uk-UA" dirty="0"/>
              <a:t>Чи було б Вам цікаво отримувати додаткову інформацію про діяльність молодіжних центрів?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A316B6D7-2978-2788-6BA1-E6922A493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516DF2D2-4621-2D83-9C28-E19C1C72F9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9645155"/>
              </p:ext>
            </p:extLst>
          </p:nvPr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B50DDC23-E0FC-3DAC-E03F-2D2F628C10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8258569"/>
              </p:ext>
            </p:extLst>
          </p:nvPr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181115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9AC02-9381-676B-19D5-26013A732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7">
            <a:extLst>
              <a:ext uri="{FF2B5EF4-FFF2-40B4-BE49-F238E27FC236}">
                <a16:creationId xmlns:a16="http://schemas.microsoft.com/office/drawing/2014/main" id="{48156F56-3B34-A77D-55D8-68BD753D41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3866042"/>
              </p:ext>
            </p:extLst>
          </p:nvPr>
        </p:nvGraphicFramePr>
        <p:xfrm>
          <a:off x="1186202" y="1246625"/>
          <a:ext cx="9025818" cy="4472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DF08D87C-B9AB-B052-6655-C007962EA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39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0376DA2-732A-D5CF-DFA6-CBDA05367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641564" cy="421808"/>
          </a:xfrm>
        </p:spPr>
        <p:txBody>
          <a:bodyPr/>
          <a:lstStyle/>
          <a:p>
            <a:r>
              <a:rPr lang="uk-UA" dirty="0"/>
              <a:t>Чи було б Вам цікаво отримувати додаткову інформацію про діяльність молодіжних центрів?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DE2391E-923A-7EF1-C612-9B15515DF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0115" y="4533024"/>
            <a:ext cx="3217236" cy="477078"/>
          </a:xfrm>
        </p:spPr>
        <p:txBody>
          <a:bodyPr/>
          <a:lstStyle/>
          <a:p>
            <a:pPr algn="l"/>
            <a:r>
              <a:rPr lang="uk-UA" dirty="0"/>
              <a:t>©</a:t>
            </a:r>
            <a:r>
              <a:rPr lang="en-US" dirty="0"/>
              <a:t> Rating Group</a:t>
            </a:r>
          </a:p>
          <a:p>
            <a:pPr algn="l"/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0B12A5E2-9B55-CC29-AF5F-6606705F06F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769718"/>
            <a:ext cx="7994915" cy="277000"/>
          </a:xfrm>
        </p:spPr>
        <p:txBody>
          <a:bodyPr/>
          <a:lstStyle/>
          <a:p>
            <a:r>
              <a:rPr lang="uk-UA" dirty="0"/>
              <a:t>Динаміка</a:t>
            </a:r>
          </a:p>
        </p:txBody>
      </p:sp>
    </p:spTree>
    <p:extLst>
      <p:ext uri="{BB962C8B-B14F-4D97-AF65-F5344CB8AC3E}">
        <p14:creationId xmlns:p14="http://schemas.microsoft.com/office/powerpoint/2010/main" val="38553048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96C29-154A-E10B-4F0A-CCBE94264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4A2D8497-2529-2B19-CF07-5E16ED117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40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05C7673-E085-95F8-DDA7-66537A7C1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r>
              <a:rPr lang="uk-UA" dirty="0"/>
              <a:t>Чи відомо Вам про діяльність молодіжних працівників?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FEE456D5-855D-F3A5-543D-70902D40C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7BDAA658-2316-5940-970D-B856EE221D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4723488"/>
              </p:ext>
            </p:extLst>
          </p:nvPr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E76F1D3A-4C47-5C29-59AD-7EF97DB84B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1015552"/>
              </p:ext>
            </p:extLst>
          </p:nvPr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080561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5B4F5-5849-B979-BD15-404446842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7">
            <a:extLst>
              <a:ext uri="{FF2B5EF4-FFF2-40B4-BE49-F238E27FC236}">
                <a16:creationId xmlns:a16="http://schemas.microsoft.com/office/drawing/2014/main" id="{B107F6C0-9A6F-12F1-0FF7-182049F7FE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5562726"/>
              </p:ext>
            </p:extLst>
          </p:nvPr>
        </p:nvGraphicFramePr>
        <p:xfrm>
          <a:off x="1186201" y="1246625"/>
          <a:ext cx="10084981" cy="4472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1A2289A6-1DC6-783D-3419-E87599C6D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41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5F08EF9-4496-20B9-E458-3BCCD024A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641564" cy="421808"/>
          </a:xfrm>
        </p:spPr>
        <p:txBody>
          <a:bodyPr/>
          <a:lstStyle/>
          <a:p>
            <a:r>
              <a:rPr lang="uk-UA" dirty="0"/>
              <a:t>Чи відомо Вам про діяльність молодіжних працівників?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4C90DFFC-33B7-7EBC-9D30-436743D7C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9740" y="5084763"/>
            <a:ext cx="3217236" cy="477078"/>
          </a:xfrm>
        </p:spPr>
        <p:txBody>
          <a:bodyPr/>
          <a:lstStyle/>
          <a:p>
            <a:pPr algn="l"/>
            <a:r>
              <a:rPr lang="uk-UA" dirty="0"/>
              <a:t>©</a:t>
            </a:r>
            <a:r>
              <a:rPr lang="en-US" dirty="0"/>
              <a:t> Rating Group</a:t>
            </a:r>
          </a:p>
          <a:p>
            <a:pPr algn="l"/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18224CE2-82D0-365A-3C5C-5F7BB9E00B7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509835"/>
            <a:ext cx="7994915" cy="277000"/>
          </a:xfrm>
        </p:spPr>
        <p:txBody>
          <a:bodyPr/>
          <a:lstStyle/>
          <a:p>
            <a:r>
              <a:rPr lang="uk-UA" dirty="0"/>
              <a:t>Динаміка</a:t>
            </a:r>
          </a:p>
        </p:txBody>
      </p:sp>
    </p:spTree>
    <p:extLst>
      <p:ext uri="{BB962C8B-B14F-4D97-AF65-F5344CB8AC3E}">
        <p14:creationId xmlns:p14="http://schemas.microsoft.com/office/powerpoint/2010/main" val="34672497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6343A-1027-5952-DFB2-9B76EA926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8D61C99B-358A-ACC3-DB25-BC0300C53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42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3B47023-C9FE-D70C-1B98-C7CE8045A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r>
              <a:rPr lang="uk-UA" dirty="0"/>
              <a:t>Чи є Ви членом громадської організації?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A8AFB96F-8E8D-0E43-5B99-DC0BE35B9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7B9658DB-F486-EFA9-851C-14C6A484AF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1579967"/>
              </p:ext>
            </p:extLst>
          </p:nvPr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37C5969D-DCC9-B47F-47C2-F18EE76400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8816383"/>
              </p:ext>
            </p:extLst>
          </p:nvPr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502014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1681B-ECAC-4BB7-100A-A68A4AFF7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15C7CFE1-DD9A-BF87-93A2-6F2CB0172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43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0BC7E35-B661-9F14-BCBB-DD49F2207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pPr lvl="0"/>
            <a:r>
              <a:rPr lang="uk-UA" dirty="0"/>
              <a:t>Чи долучалися ви особисто до волонтерської діяльності протягом останніх 12 місяців?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25CF369-412E-B5B1-64A4-099B7A765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27EAC402-7090-3F9C-FF9E-44338197F5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826374"/>
              </p:ext>
            </p:extLst>
          </p:nvPr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D93BC6D5-AFA3-FE75-AB64-929724BC63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2384152"/>
              </p:ext>
            </p:extLst>
          </p:nvPr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799190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63109-B453-BC55-BF77-6C7937779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D62414EC-7F35-9963-C468-9ADFE3B089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284887"/>
              </p:ext>
            </p:extLst>
          </p:nvPr>
        </p:nvGraphicFramePr>
        <p:xfrm>
          <a:off x="695325" y="520593"/>
          <a:ext cx="10801350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85E192A7-4C0B-FB47-C126-99F52136F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44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EB481DB-95EB-A209-B3C1-6AF94AEA1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4" y="122471"/>
            <a:ext cx="8851467" cy="421808"/>
          </a:xfrm>
        </p:spPr>
        <p:txBody>
          <a:bodyPr/>
          <a:lstStyle/>
          <a:p>
            <a:r>
              <a:rPr lang="uk-UA" dirty="0"/>
              <a:t>Чи брали ви участь у таких волонтерських справах? </a:t>
            </a:r>
            <a:endParaRPr lang="uk-UA" sz="1400" b="0" i="1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51CB66C-482E-ECB5-658E-A2A2FF86D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8089794C-6D72-732E-9988-26F05D7865D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519460"/>
            <a:ext cx="7994915" cy="277000"/>
          </a:xfrm>
        </p:spPr>
        <p:txBody>
          <a:bodyPr/>
          <a:lstStyle/>
          <a:p>
            <a:r>
              <a:rPr lang="uk-UA" dirty="0"/>
              <a:t>ДОВІЛЬНА КІЛЬКІСТЬ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4666946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DB621-8A98-618A-5826-28774C5D3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6FA16676-C93A-69EC-F906-8620C8D65B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538377"/>
              </p:ext>
            </p:extLst>
          </p:nvPr>
        </p:nvGraphicFramePr>
        <p:xfrm>
          <a:off x="1416049" y="1196976"/>
          <a:ext cx="10080628" cy="5324016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74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548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1209216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Збирали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або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передавали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гуманітарну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допомогу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247984"/>
                  </a:ext>
                </a:extLst>
              </a:tr>
              <a:tr h="25001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Плели сітки, виготовляли свічки, тощо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845064"/>
                  </a:ext>
                </a:extLst>
              </a:tr>
              <a:tr h="57356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Допомагали людям, які потребують підтримки (літні люди, поранені, люди з інвалідністю)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4353574"/>
                  </a:ext>
                </a:extLst>
              </a:tr>
              <a:tr h="25001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Допомагали тваринам або притулкам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984897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Прибирали чи облаштовували громадські місця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420787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Організовували волонтерські чи благодійні акції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25579"/>
                  </a:ext>
                </a:extLst>
              </a:tr>
              <a:tr h="25001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Брали участь у волонтерських групах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915122"/>
                  </a:ext>
                </a:extLst>
              </a:tr>
              <a:tr h="25001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Допомагали з перевезенням чи доставкою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930752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Допомагали ремонтувати, облаштовувати чи виготовляти необхідні речі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906661"/>
                  </a:ext>
                </a:extLst>
              </a:tr>
              <a:tr h="25001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06202"/>
                  </a:ext>
                </a:extLst>
              </a:tr>
              <a:tr h="25001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 брали участі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555161"/>
                  </a:ext>
                </a:extLst>
              </a:tr>
              <a:tr h="25001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 відповісти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502152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D49DCAB3-907C-3611-ECF5-0E1853773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45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BC08C7D2-3BB6-9654-5B2B-3D4C4C1AC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3527" y="647148"/>
            <a:ext cx="4319784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14A90D93-D623-1007-629F-1FD68979D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477108" cy="421808"/>
          </a:xfrm>
        </p:spPr>
        <p:txBody>
          <a:bodyPr/>
          <a:lstStyle/>
          <a:p>
            <a:r>
              <a:rPr lang="uk-UA" dirty="0"/>
              <a:t>Чи брали ви участь у таких волонтерських справах? </a:t>
            </a:r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E552F725-60FA-66DB-2B58-783D108827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480959"/>
            <a:ext cx="7994915" cy="277000"/>
          </a:xfrm>
        </p:spPr>
        <p:txBody>
          <a:bodyPr/>
          <a:lstStyle/>
          <a:p>
            <a:r>
              <a:rPr lang="uk-UA" dirty="0"/>
              <a:t>ДОВІЛЬНА КІЛЬКІСТЬ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30155720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EE3EF-EA59-22CE-7CE2-5B0B3BE5F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9897F1EA-521A-88A2-2B12-FFDE012B6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46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2ADDEB1-415A-A3E5-B33C-04454BC88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7994915" cy="421808"/>
          </a:xfrm>
        </p:spPr>
        <p:txBody>
          <a:bodyPr/>
          <a:lstStyle/>
          <a:p>
            <a:r>
              <a:rPr lang="uk-UA" dirty="0"/>
              <a:t>Який із наведених варіантів найкраще описує Вашу взаємодію… 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F85BC15-2805-C77B-1CA7-1CA1E8508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2381" y="6380922"/>
            <a:ext cx="3217236" cy="477078"/>
          </a:xfrm>
        </p:spPr>
        <p:txBody>
          <a:bodyPr/>
          <a:lstStyle/>
          <a:p>
            <a:r>
              <a:rPr lang="uk-UA" dirty="0"/>
              <a:t>(с) </a:t>
            </a:r>
            <a:r>
              <a:rPr lang="en-US" dirty="0"/>
              <a:t>Rating Group | </a:t>
            </a:r>
            <a:r>
              <a:rPr lang="uk-UA" dirty="0"/>
              <a:t>Усі права захищені</a:t>
            </a:r>
          </a:p>
        </p:txBody>
      </p:sp>
      <p:graphicFrame>
        <p:nvGraphicFramePr>
          <p:cNvPr id="6" name="Содержимое 9">
            <a:extLst>
              <a:ext uri="{FF2B5EF4-FFF2-40B4-BE49-F238E27FC236}">
                <a16:creationId xmlns:a16="http://schemas.microsoft.com/office/drawing/2014/main" id="{7EB79926-3B73-5971-3E02-10227B2CDC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7635578"/>
              </p:ext>
            </p:extLst>
          </p:nvPr>
        </p:nvGraphicFramePr>
        <p:xfrm>
          <a:off x="1416050" y="1004934"/>
          <a:ext cx="9001125" cy="5042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356286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A36AC-95C1-0C06-1A7A-F7B545A14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7">
            <a:extLst>
              <a:ext uri="{FF2B5EF4-FFF2-40B4-BE49-F238E27FC236}">
                <a16:creationId xmlns:a16="http://schemas.microsoft.com/office/drawing/2014/main" id="{B3D40DBC-0BF7-7B1D-AAED-E4D04B74BE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6046398"/>
              </p:ext>
            </p:extLst>
          </p:nvPr>
        </p:nvGraphicFramePr>
        <p:xfrm>
          <a:off x="1186201" y="1246625"/>
          <a:ext cx="10084981" cy="4472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B0EFA914-3034-0157-C598-20C0F9BAC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47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27E1594-528F-1730-F00E-D71B95FE4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87125"/>
            <a:ext cx="9641564" cy="421808"/>
          </a:xfrm>
        </p:spPr>
        <p:txBody>
          <a:bodyPr/>
          <a:lstStyle/>
          <a:p>
            <a:r>
              <a:rPr lang="uk-UA" dirty="0"/>
              <a:t>Який із наведених варіантів найкраще описує Вашу взаємодію</a:t>
            </a:r>
            <a:r>
              <a:rPr lang="uk-UA" sz="2400" b="1" dirty="0">
                <a:solidFill>
                  <a:schemeClr val="tx1"/>
                </a:solidFill>
              </a:rPr>
              <a:t> з органами учнівського або студентського самоврядування?</a:t>
            </a:r>
            <a:endParaRPr lang="uk-UA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7C57E767-37F3-945E-FE55-48AD1D950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9740" y="5084763"/>
            <a:ext cx="3217236" cy="477078"/>
          </a:xfrm>
        </p:spPr>
        <p:txBody>
          <a:bodyPr/>
          <a:lstStyle/>
          <a:p>
            <a:pPr algn="l"/>
            <a:r>
              <a:rPr lang="uk-UA" dirty="0"/>
              <a:t>©</a:t>
            </a:r>
            <a:r>
              <a:rPr lang="en-US" dirty="0"/>
              <a:t> Rating Group</a:t>
            </a:r>
          </a:p>
          <a:p>
            <a:pPr algn="l"/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9F08022C-7DC3-7DEF-DFA7-FAE2C084E46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84061" y="879289"/>
            <a:ext cx="7994915" cy="277000"/>
          </a:xfrm>
        </p:spPr>
        <p:txBody>
          <a:bodyPr/>
          <a:lstStyle/>
          <a:p>
            <a:r>
              <a:rPr lang="uk-UA" dirty="0"/>
              <a:t>Динаміка</a:t>
            </a:r>
          </a:p>
        </p:txBody>
      </p:sp>
    </p:spTree>
    <p:extLst>
      <p:ext uri="{BB962C8B-B14F-4D97-AF65-F5344CB8AC3E}">
        <p14:creationId xmlns:p14="http://schemas.microsoft.com/office/powerpoint/2010/main" val="16245508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C5490-0A34-65EE-A6B8-C15B2BBC1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7">
            <a:extLst>
              <a:ext uri="{FF2B5EF4-FFF2-40B4-BE49-F238E27FC236}">
                <a16:creationId xmlns:a16="http://schemas.microsoft.com/office/drawing/2014/main" id="{4467205D-B6B2-1EE5-C245-E35652022C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0564207"/>
              </p:ext>
            </p:extLst>
          </p:nvPr>
        </p:nvGraphicFramePr>
        <p:xfrm>
          <a:off x="1186201" y="1246625"/>
          <a:ext cx="10084981" cy="4472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0EFE4EBF-2E8A-8B57-E0A4-541125A34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48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1B873EB-ABA7-0490-A521-E388F00EF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7880" y="251780"/>
            <a:ext cx="9641564" cy="421808"/>
          </a:xfrm>
        </p:spPr>
        <p:txBody>
          <a:bodyPr/>
          <a:lstStyle/>
          <a:p>
            <a:r>
              <a:rPr lang="uk-UA" dirty="0"/>
              <a:t>Який із наведених варіантів найкраще описує Вашу взаємодію</a:t>
            </a:r>
            <a:r>
              <a:rPr lang="uk-UA" sz="2400" b="1" dirty="0">
                <a:solidFill>
                  <a:schemeClr val="tx1"/>
                </a:solidFill>
              </a:rPr>
              <a:t> з молодіжними радами? </a:t>
            </a:r>
            <a:endParaRPr lang="uk-UA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AD41655-CF6F-E376-4FA4-D41753880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9740" y="5084763"/>
            <a:ext cx="3217236" cy="477078"/>
          </a:xfrm>
        </p:spPr>
        <p:txBody>
          <a:bodyPr/>
          <a:lstStyle/>
          <a:p>
            <a:pPr algn="l"/>
            <a:r>
              <a:rPr lang="uk-UA" dirty="0"/>
              <a:t>©</a:t>
            </a:r>
            <a:r>
              <a:rPr lang="en-US" dirty="0"/>
              <a:t> Rating Group</a:t>
            </a:r>
          </a:p>
          <a:p>
            <a:pPr algn="l"/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D2D663B3-9C65-4742-854F-ED62EE3D1AC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28643" y="906999"/>
            <a:ext cx="7994915" cy="277000"/>
          </a:xfrm>
        </p:spPr>
        <p:txBody>
          <a:bodyPr/>
          <a:lstStyle/>
          <a:p>
            <a:r>
              <a:rPr lang="uk-UA" dirty="0"/>
              <a:t>Динаміка</a:t>
            </a:r>
          </a:p>
        </p:txBody>
      </p:sp>
    </p:spTree>
    <p:extLst>
      <p:ext uri="{BB962C8B-B14F-4D97-AF65-F5344CB8AC3E}">
        <p14:creationId xmlns:p14="http://schemas.microsoft.com/office/powerpoint/2010/main" val="42796929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одержимое 9">
            <a:extLst>
              <a:ext uri="{FF2B5EF4-FFF2-40B4-BE49-F238E27FC236}">
                <a16:creationId xmlns:a16="http://schemas.microsoft.com/office/drawing/2014/main" id="{E3022446-21F6-105C-3B5F-353F2721F4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4746769"/>
              </p:ext>
            </p:extLst>
          </p:nvPr>
        </p:nvGraphicFramePr>
        <p:xfrm>
          <a:off x="-317027" y="721895"/>
          <a:ext cx="11645961" cy="5423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Содержимое 9">
            <a:extLst>
              <a:ext uri="{FF2B5EF4-FFF2-40B4-BE49-F238E27FC236}">
                <a16:creationId xmlns:a16="http://schemas.microsoft.com/office/drawing/2014/main" id="{5CB8A2B8-683C-2BB5-4743-AAD636683A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2831175"/>
              </p:ext>
            </p:extLst>
          </p:nvPr>
        </p:nvGraphicFramePr>
        <p:xfrm>
          <a:off x="5168767" y="731520"/>
          <a:ext cx="4822257" cy="5423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EAF68E9A-22E5-1B16-F6FD-E2CA39A10804}"/>
              </a:ext>
            </a:extLst>
          </p:cNvPr>
          <p:cNvSpPr txBox="1">
            <a:spLocks/>
          </p:cNvSpPr>
          <p:nvPr/>
        </p:nvSpPr>
        <p:spPr>
          <a:xfrm>
            <a:off x="1774825" y="122471"/>
            <a:ext cx="10417175" cy="4218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2400" b="1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defRPr>
            </a:lvl1pPr>
          </a:lstStyle>
          <a:p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наведених</a:t>
            </a:r>
            <a:r>
              <a:rPr lang="ru-RU" dirty="0"/>
              <a:t> </a:t>
            </a:r>
            <a:r>
              <a:rPr lang="ru-RU" dirty="0" err="1"/>
              <a:t>варіантів</a:t>
            </a:r>
            <a:r>
              <a:rPr lang="ru-RU" dirty="0"/>
              <a:t> </a:t>
            </a:r>
            <a:r>
              <a:rPr lang="ru-RU" dirty="0" err="1"/>
              <a:t>найкраще</a:t>
            </a:r>
            <a:r>
              <a:rPr lang="ru-RU" dirty="0"/>
              <a:t> </a:t>
            </a:r>
            <a:r>
              <a:rPr lang="ru-RU" dirty="0" err="1"/>
              <a:t>описує</a:t>
            </a:r>
            <a:r>
              <a:rPr lang="ru-RU" dirty="0"/>
              <a:t> Вашу </a:t>
            </a:r>
            <a:r>
              <a:rPr lang="ru-RU" dirty="0" err="1"/>
              <a:t>взаємодію</a:t>
            </a:r>
            <a:r>
              <a:rPr lang="ru-RU" dirty="0"/>
              <a:t>… </a:t>
            </a:r>
          </a:p>
        </p:txBody>
      </p:sp>
      <p:sp>
        <p:nvSpPr>
          <p:cNvPr id="6" name="Місце для вмісту 3">
            <a:extLst>
              <a:ext uri="{FF2B5EF4-FFF2-40B4-BE49-F238E27FC236}">
                <a16:creationId xmlns:a16="http://schemas.microsoft.com/office/drawing/2014/main" id="{6A60D7AC-DA00-7FE8-E605-F3CA1685C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7790" y="3920107"/>
            <a:ext cx="3217236" cy="477078"/>
          </a:xfrm>
        </p:spPr>
        <p:txBody>
          <a:bodyPr/>
          <a:lstStyle/>
          <a:p>
            <a:pPr algn="l"/>
            <a:r>
              <a:rPr lang="uk-UA" dirty="0"/>
              <a:t>©</a:t>
            </a:r>
            <a:r>
              <a:rPr lang="en-US" dirty="0"/>
              <a:t> Rating Group</a:t>
            </a:r>
          </a:p>
          <a:p>
            <a:pPr algn="l"/>
            <a:r>
              <a:rPr lang="uk-UA" dirty="0"/>
              <a:t>Усі права захищено</a:t>
            </a:r>
          </a:p>
        </p:txBody>
      </p:sp>
      <p:sp>
        <p:nvSpPr>
          <p:cNvPr id="10" name="Місце для вмісту 3">
            <a:extLst>
              <a:ext uri="{FF2B5EF4-FFF2-40B4-BE49-F238E27FC236}">
                <a16:creationId xmlns:a16="http://schemas.microsoft.com/office/drawing/2014/main" id="{F51C2E25-1989-7591-0608-A398775C4428}"/>
              </a:ext>
            </a:extLst>
          </p:cNvPr>
          <p:cNvSpPr txBox="1">
            <a:spLocks/>
          </p:cNvSpPr>
          <p:nvPr/>
        </p:nvSpPr>
        <p:spPr>
          <a:xfrm>
            <a:off x="1868111" y="1467706"/>
            <a:ext cx="3217236" cy="4770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rgbClr val="A4A4A4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1400" b="1" dirty="0">
                <a:solidFill>
                  <a:schemeClr val="tx1"/>
                </a:solidFill>
              </a:rPr>
              <a:t>..з органами учнівського або студентського самоврядування?</a:t>
            </a:r>
            <a:endParaRPr lang="uk-UA" sz="1400" dirty="0">
              <a:solidFill>
                <a:schemeClr val="tx1"/>
              </a:solidFill>
            </a:endParaRPr>
          </a:p>
        </p:txBody>
      </p:sp>
      <p:sp>
        <p:nvSpPr>
          <p:cNvPr id="14" name="Місце для вмісту 3">
            <a:extLst>
              <a:ext uri="{FF2B5EF4-FFF2-40B4-BE49-F238E27FC236}">
                <a16:creationId xmlns:a16="http://schemas.microsoft.com/office/drawing/2014/main" id="{3C91925E-0289-3D30-824C-697648BF4084}"/>
              </a:ext>
            </a:extLst>
          </p:cNvPr>
          <p:cNvSpPr txBox="1">
            <a:spLocks/>
          </p:cNvSpPr>
          <p:nvPr/>
        </p:nvSpPr>
        <p:spPr>
          <a:xfrm>
            <a:off x="6218730" y="1573583"/>
            <a:ext cx="3217236" cy="4770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rgbClr val="A4A4A4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1400" b="1" dirty="0">
                <a:solidFill>
                  <a:schemeClr val="tx1"/>
                </a:solidFill>
              </a:rPr>
              <a:t>...з молодіжними радами? </a:t>
            </a:r>
            <a:endParaRPr lang="uk-UA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6982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8B284-5107-43C1-F968-B4248985A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E74367-3827-38EB-F977-CAF3131C20AD}"/>
              </a:ext>
            </a:extLst>
          </p:cNvPr>
          <p:cNvSpPr txBox="1"/>
          <p:nvPr/>
        </p:nvSpPr>
        <p:spPr>
          <a:xfrm>
            <a:off x="3000874" y="2628792"/>
            <a:ext cx="66628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dirty="0">
                <a:latin typeface="Roboto Black" panose="02000000000000000000" pitchFamily="2" charset="0"/>
                <a:ea typeface="Roboto Black" panose="02000000000000000000" pitchFamily="2" charset="0"/>
              </a:rPr>
              <a:t>Освіта, робота, власна справа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FB9E608-A687-4ADC-E768-571DA027E770}"/>
              </a:ext>
            </a:extLst>
          </p:cNvPr>
          <p:cNvSpPr/>
          <p:nvPr/>
        </p:nvSpPr>
        <p:spPr>
          <a:xfrm>
            <a:off x="2364628" y="2800347"/>
            <a:ext cx="148857" cy="1200151"/>
          </a:xfrm>
          <a:prstGeom prst="rect">
            <a:avLst/>
          </a:prstGeom>
          <a:solidFill>
            <a:srgbClr val="BD0E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08466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DA9DF-9E4F-B83B-BB7F-D1AE328F7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E562A5E3-755F-9066-5F52-AE276772A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51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CF3CF3C-6C64-94FD-D8AA-2E674E6D0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pPr lvl="0"/>
            <a:r>
              <a:rPr lang="uk-UA" dirty="0"/>
              <a:t>Чи навчаєтеся ви зараз в закладах загальної середньої, професійної або вищої освіти?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B2539355-25A8-8F43-FDB3-C59D31C12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7DF0F504-B8C6-3E6D-ABFB-61B123BAE2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2772461"/>
              </p:ext>
            </p:extLst>
          </p:nvPr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E6FF75C6-5DC7-B050-EA17-15BE89395A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4479343"/>
              </p:ext>
            </p:extLst>
          </p:nvPr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677564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A6B8E-1760-AB0A-68E8-6C0891FF4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645A6324-7C25-5F6B-8527-CE32862EFD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0011780"/>
              </p:ext>
            </p:extLst>
          </p:nvPr>
        </p:nvGraphicFramePr>
        <p:xfrm>
          <a:off x="448893" y="520593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0A3DF8DF-08A3-B970-6C27-370C17852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52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94D32A5-CF3B-A5C5-848C-2F286C3A6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4" y="122471"/>
            <a:ext cx="9977621" cy="421808"/>
          </a:xfrm>
        </p:spPr>
        <p:txBody>
          <a:bodyPr/>
          <a:lstStyle/>
          <a:p>
            <a:r>
              <a:rPr lang="uk-UA" dirty="0"/>
              <a:t>Що найбільше вплинуло на вибір Вашої освітньої програми? </a:t>
            </a:r>
            <a:br>
              <a:rPr lang="uk-UA" dirty="0"/>
            </a:br>
            <a:r>
              <a:rPr lang="ru-RU" sz="1400" b="0" i="1" dirty="0" err="1"/>
              <a:t>Серед</a:t>
            </a:r>
            <a:r>
              <a:rPr lang="ru-RU" sz="1400" b="0" i="1" dirty="0"/>
              <a:t> тих, </a:t>
            </a:r>
            <a:r>
              <a:rPr lang="ru-RU" sz="1400" b="0" i="1" dirty="0" err="1"/>
              <a:t>хто</a:t>
            </a:r>
            <a:r>
              <a:rPr lang="ru-RU" sz="1400" b="0" i="1" dirty="0"/>
              <a:t> </a:t>
            </a:r>
            <a:r>
              <a:rPr lang="ru-RU" sz="1400" b="0" i="1" dirty="0" err="1"/>
              <a:t>вчиться</a:t>
            </a:r>
            <a:r>
              <a:rPr lang="ru-RU" sz="1400" b="0" i="1" dirty="0"/>
              <a:t>, </a:t>
            </a:r>
            <a:r>
              <a:rPr lang="en-US" sz="1400" b="0" i="1" dirty="0"/>
              <a:t>n=</a:t>
            </a:r>
            <a:r>
              <a:rPr lang="uk-UA" sz="1400" b="0" i="1" dirty="0"/>
              <a:t>717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F82EC5CF-ACD0-9D97-8DFA-D21F0FFC5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4081F24E-3C97-0515-60BA-0D0EC42A7DA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740842"/>
            <a:ext cx="7994915" cy="277000"/>
          </a:xfrm>
        </p:spPr>
        <p:txBody>
          <a:bodyPr/>
          <a:lstStyle/>
          <a:p>
            <a:r>
              <a:rPr lang="uk-UA" dirty="0"/>
              <a:t>НЕ БІЛЬШЕ ТРЬОХ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6496553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6BC4D-DE10-5DAD-D545-D9122D138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986E7DCB-DC19-0215-0D42-9FDDAA43B3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458269"/>
              </p:ext>
            </p:extLst>
          </p:nvPr>
        </p:nvGraphicFramePr>
        <p:xfrm>
          <a:off x="1416049" y="1196976"/>
          <a:ext cx="10080628" cy="5438281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74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548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1384441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Власні інтереси та захоплення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247984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Можливості працевлаштування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420787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Поради родини чи друзів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25579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Очікуваний рівень заробітку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915122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Зручне розташування закладу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906661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Можливість навчатися безкоштовно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540163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Здібності та успішність із відповідних предметів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535174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Престижність спеціальності або закладу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956789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Достатні для вступу бали ЗНО/НМТ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08146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Доступна вартість навчання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783619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Випадковий вибір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034045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Рішення переважно ухвалила родина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598950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Профорієнтаційні рекомендації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06202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555161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 відповісти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502152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ABB50C16-2B59-0D65-4CB2-7570AB932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53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B398C03A-A65F-3FEA-8145-F39C9C2F3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9987" y="2180384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17BD1BA2-3DFB-030E-9C9A-2D9AD4A87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10150876" cy="421808"/>
          </a:xfrm>
        </p:spPr>
        <p:txBody>
          <a:bodyPr/>
          <a:lstStyle/>
          <a:p>
            <a:r>
              <a:rPr lang="uk-UA" dirty="0"/>
              <a:t>Що найбільше вплинуло на вибір Вашої освітньої програми? </a:t>
            </a:r>
            <a:br>
              <a:rPr lang="uk-UA" dirty="0"/>
            </a:br>
            <a:r>
              <a:rPr lang="ru-RU" sz="1400" b="0" i="1" dirty="0" err="1"/>
              <a:t>Серед</a:t>
            </a:r>
            <a:r>
              <a:rPr lang="ru-RU" sz="1400" b="0" i="1" dirty="0"/>
              <a:t> тих, </a:t>
            </a:r>
            <a:r>
              <a:rPr lang="ru-RU" sz="1400" b="0" i="1" dirty="0" err="1"/>
              <a:t>хто</a:t>
            </a:r>
            <a:r>
              <a:rPr lang="ru-RU" sz="1400" b="0" i="1" dirty="0"/>
              <a:t> </a:t>
            </a:r>
            <a:r>
              <a:rPr lang="ru-RU" sz="1400" b="0" i="1" dirty="0" err="1"/>
              <a:t>вчиться</a:t>
            </a:r>
            <a:r>
              <a:rPr lang="ru-RU" sz="1400" b="0" i="1" dirty="0"/>
              <a:t>, </a:t>
            </a:r>
            <a:r>
              <a:rPr lang="en-US" sz="1400" b="0" i="1" dirty="0"/>
              <a:t>n=</a:t>
            </a:r>
            <a:r>
              <a:rPr lang="uk-UA" sz="1400" b="0" i="1" dirty="0"/>
              <a:t> 717</a:t>
            </a:r>
            <a:endParaRPr lang="uk-UA" dirty="0"/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1B3D192B-7A4C-8979-1BDE-651976651B4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711965"/>
            <a:ext cx="7994915" cy="277000"/>
          </a:xfrm>
        </p:spPr>
        <p:txBody>
          <a:bodyPr/>
          <a:lstStyle/>
          <a:p>
            <a:r>
              <a:rPr lang="uk-UA" dirty="0"/>
              <a:t>НЕ БІЛЬШЕ ТРЬОХ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21296714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04875-0EE3-39B6-11CC-DC4C2A511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633A1650-B065-96A2-E1DF-97BE173D2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54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97DD907-31A3-67F0-3774-C4A60A364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pPr lvl="0"/>
            <a:r>
              <a:rPr lang="uk-UA" dirty="0"/>
              <a:t>Чи проходили Ви за останні 12 місяців курси, тренінги, стажування для розвитку професійних навичок?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B28DBED-37D1-54BA-6268-0C388106D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AE158C11-124B-2FD7-F46B-985485CA2C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123932"/>
              </p:ext>
            </p:extLst>
          </p:nvPr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560B4921-B9C8-F4C5-38ED-B8AB291115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5576613"/>
              </p:ext>
            </p:extLst>
          </p:nvPr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423263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BC95E-67BC-22DA-ABDB-345B42883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DE52EB4B-8602-E310-593F-2439D87936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1702225"/>
              </p:ext>
            </p:extLst>
          </p:nvPr>
        </p:nvGraphicFramePr>
        <p:xfrm>
          <a:off x="448893" y="520593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3DA307D1-317E-6DCC-9DFA-902D7E043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55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173FBB1-2895-1358-E425-81ED4EF92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4" y="122471"/>
            <a:ext cx="9977621" cy="421808"/>
          </a:xfrm>
        </p:spPr>
        <p:txBody>
          <a:bodyPr/>
          <a:lstStyle/>
          <a:p>
            <a:pPr lvl="0"/>
            <a:r>
              <a:rPr lang="uk-UA" dirty="0"/>
              <a:t>Якою зараз є ваша зайнятість?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F062F38-BC5F-9B4B-0B82-3D4BB3729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78485308-D7D6-8BDA-8410-8D1DE5D3495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538711"/>
            <a:ext cx="7994915" cy="277000"/>
          </a:xfrm>
        </p:spPr>
        <p:txBody>
          <a:bodyPr/>
          <a:lstStyle/>
          <a:p>
            <a:r>
              <a:rPr lang="uk-UA" dirty="0"/>
              <a:t>ОДНА ВІДПОВІДЬ</a:t>
            </a:r>
          </a:p>
        </p:txBody>
      </p:sp>
    </p:spTree>
    <p:extLst>
      <p:ext uri="{BB962C8B-B14F-4D97-AF65-F5344CB8AC3E}">
        <p14:creationId xmlns:p14="http://schemas.microsoft.com/office/powerpoint/2010/main" val="6356279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05904-E68A-665B-676F-20CF3B8E5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75DFC1AC-E900-03CC-786B-0DCDFC833D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640847"/>
              </p:ext>
            </p:extLst>
          </p:nvPr>
        </p:nvGraphicFramePr>
        <p:xfrm>
          <a:off x="1416049" y="1196978"/>
          <a:ext cx="10080628" cy="5349982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74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548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1128502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652">
                <a:tc>
                  <a:txBody>
                    <a:bodyPr/>
                    <a:lstStyle/>
                    <a:p>
                      <a:pPr algn="l" fontAlgn="t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Постійна офіційна робота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247984"/>
                  </a:ext>
                </a:extLst>
              </a:tr>
              <a:tr h="248652">
                <a:tc>
                  <a:txBody>
                    <a:bodyPr/>
                    <a:lstStyle/>
                    <a:p>
                      <a:pPr algn="l" fontAlgn="t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Учень, студент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420787"/>
                  </a:ext>
                </a:extLst>
              </a:tr>
              <a:tr h="248652">
                <a:tc>
                  <a:txBody>
                    <a:bodyPr/>
                    <a:lstStyle/>
                    <a:p>
                      <a:pPr algn="l" fontAlgn="t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Постійна неофіційна робота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25579"/>
                  </a:ext>
                </a:extLst>
              </a:tr>
              <a:tr h="248652">
                <a:tc>
                  <a:txBody>
                    <a:bodyPr/>
                    <a:lstStyle/>
                    <a:p>
                      <a:pPr algn="l" fontAlgn="t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Декретна відпустка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915122"/>
                  </a:ext>
                </a:extLst>
              </a:tr>
              <a:tr h="24865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Проходжу військову службу у ЗСУ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906661"/>
                  </a:ext>
                </a:extLst>
              </a:tr>
              <a:tr h="248652">
                <a:tc>
                  <a:txBody>
                    <a:bodyPr/>
                    <a:lstStyle/>
                    <a:p>
                      <a:pPr algn="l" fontAlgn="t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Тимчасова, сезонна робота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540163"/>
                  </a:ext>
                </a:extLst>
              </a:tr>
              <a:tr h="248652">
                <a:tc>
                  <a:txBody>
                    <a:bodyPr/>
                    <a:lstStyle/>
                    <a:p>
                      <a:pPr algn="l" fontAlgn="t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 працюю, шукаю роботу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535174"/>
                  </a:ext>
                </a:extLst>
              </a:tr>
              <a:tr h="248652">
                <a:tc>
                  <a:txBody>
                    <a:bodyPr/>
                    <a:lstStyle/>
                    <a:p>
                      <a:pPr algn="l" fontAlgn="t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Підприємець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956789"/>
                  </a:ext>
                </a:extLst>
              </a:tr>
              <a:tr h="248652">
                <a:tc>
                  <a:txBody>
                    <a:bodyPr/>
                    <a:lstStyle/>
                    <a:p>
                      <a:pPr algn="l" fontAlgn="t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Веду домашнє господарство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08146"/>
                  </a:ext>
                </a:extLst>
              </a:tr>
              <a:tr h="40954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Самозайнятість, фермерство або сімейний бізнес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783619"/>
                  </a:ext>
                </a:extLst>
              </a:tr>
              <a:tr h="24865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 працюю і не шукаю роботу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034045"/>
                  </a:ext>
                </a:extLst>
              </a:tr>
              <a:tr h="40954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 працюю за станом здоров’я, через інвалідність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598950"/>
                  </a:ext>
                </a:extLst>
              </a:tr>
              <a:tr h="24865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 працюю, не навчаюся і не шукаю роботу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06202"/>
                  </a:ext>
                </a:extLst>
              </a:tr>
              <a:tr h="248652">
                <a:tc>
                  <a:txBody>
                    <a:bodyPr/>
                    <a:lstStyle/>
                    <a:p>
                      <a:pPr algn="l" fontAlgn="t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555161"/>
                  </a:ext>
                </a:extLst>
              </a:tr>
              <a:tr h="248652">
                <a:tc>
                  <a:txBody>
                    <a:bodyPr/>
                    <a:lstStyle/>
                    <a:p>
                      <a:pPr algn="l" fontAlgn="t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 відповісти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502152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0B1819F9-A744-D993-14E6-2A519DFA1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56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EFCE7AF-1610-B7E6-F38A-5E9C90827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7624" y="656384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4CA5E3FB-C3AB-FF51-181A-26A11830D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10150876" cy="421808"/>
          </a:xfrm>
        </p:spPr>
        <p:txBody>
          <a:bodyPr/>
          <a:lstStyle/>
          <a:p>
            <a:r>
              <a:rPr lang="uk-UA" dirty="0"/>
              <a:t>Якою зараз є ваша зайнятість?</a:t>
            </a:r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C6A22D16-2CCC-168D-3F51-C83C47B9527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07448" y="480959"/>
            <a:ext cx="7994915" cy="277000"/>
          </a:xfrm>
        </p:spPr>
        <p:txBody>
          <a:bodyPr/>
          <a:lstStyle/>
          <a:p>
            <a:r>
              <a:rPr lang="uk-UA" dirty="0"/>
              <a:t>ОДНА ВІДПОВІДЬ</a:t>
            </a:r>
          </a:p>
        </p:txBody>
      </p:sp>
    </p:spTree>
    <p:extLst>
      <p:ext uri="{BB962C8B-B14F-4D97-AF65-F5344CB8AC3E}">
        <p14:creationId xmlns:p14="http://schemas.microsoft.com/office/powerpoint/2010/main" val="4860870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CAAEA-6019-E35B-EB2F-45F1B8A41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37A96FA0-B3E8-3976-0BA3-8864027CC0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565905"/>
              </p:ext>
            </p:extLst>
          </p:nvPr>
        </p:nvGraphicFramePr>
        <p:xfrm>
          <a:off x="448893" y="520593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5EA422D6-0976-66B0-FC34-B86FB4F61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57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C08AD65-8117-033E-68B3-AB2395F28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4" y="122471"/>
            <a:ext cx="10295256" cy="421808"/>
          </a:xfrm>
        </p:spPr>
        <p:txBody>
          <a:bodyPr/>
          <a:lstStyle/>
          <a:p>
            <a:r>
              <a:rPr lang="uk-UA" dirty="0"/>
              <a:t>Які чинники були для Вас найважливішими при виборі місця роботи?</a:t>
            </a:r>
            <a:br>
              <a:rPr lang="uk-UA" dirty="0"/>
            </a:br>
            <a:r>
              <a:rPr lang="ru-RU" sz="1400" b="0" i="1" dirty="0" err="1"/>
              <a:t>Серед</a:t>
            </a:r>
            <a:r>
              <a:rPr lang="ru-RU" sz="1400" b="0" i="1" dirty="0"/>
              <a:t> тих, </a:t>
            </a:r>
            <a:r>
              <a:rPr lang="ru-RU" sz="1400" b="0" i="1" dirty="0" err="1"/>
              <a:t>хто</a:t>
            </a:r>
            <a:r>
              <a:rPr lang="ru-RU" sz="1400" b="0" i="1" dirty="0"/>
              <a:t> </a:t>
            </a:r>
            <a:r>
              <a:rPr lang="ru-RU" sz="1400" b="0" i="1" dirty="0" err="1"/>
              <a:t>працює</a:t>
            </a:r>
            <a:r>
              <a:rPr lang="ru-RU" sz="1400" b="0" i="1" dirty="0"/>
              <a:t>, </a:t>
            </a:r>
            <a:r>
              <a:rPr lang="en-US" sz="1400" b="0" i="1" dirty="0"/>
              <a:t>n=</a:t>
            </a:r>
            <a:r>
              <a:rPr lang="uk-UA" sz="1400" b="0" i="1" dirty="0"/>
              <a:t>894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CA2E2EA9-A032-B819-98FB-30081E26D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8F086685-0AA5-72A1-C07D-2D2B01C3833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740842"/>
            <a:ext cx="7994915" cy="277000"/>
          </a:xfrm>
        </p:spPr>
        <p:txBody>
          <a:bodyPr/>
          <a:lstStyle/>
          <a:p>
            <a:r>
              <a:rPr lang="uk-UA" dirty="0"/>
              <a:t>НЕ БІЛЬШЕ ТРЬОХ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30801774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47CFB-AFE5-9FBE-F205-62AF0F2F9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2D5AF92E-B298-2956-CCB1-64E6143420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898732"/>
              </p:ext>
            </p:extLst>
          </p:nvPr>
        </p:nvGraphicFramePr>
        <p:xfrm>
          <a:off x="1416049" y="1196976"/>
          <a:ext cx="10080628" cy="5270641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74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548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1384441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Рівень оплати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247984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Зручний графік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420787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Професійний інтерес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25579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Кар’єрне зростання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915122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Зручне розташування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906661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Офіційне працевлаштування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540163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Відповідність освіті та кваліфікації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535174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Професійний розвиток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956789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Дистанційна робота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08146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Престижність роботи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783619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Бонуси та пільги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034045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Випадковий вибір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598950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Відсутність кращих варіантів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06202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555161"/>
                  </a:ext>
                </a:extLst>
              </a:tr>
              <a:tr h="24848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 відповісти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502152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80B55101-9A98-F42E-588F-8A67B4E2B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58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AD30B34E-22FF-2F66-833A-A9A58B952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9077" y="2060312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E54E6368-7048-3327-D0BF-5DB181047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10487760" cy="421808"/>
          </a:xfrm>
        </p:spPr>
        <p:txBody>
          <a:bodyPr/>
          <a:lstStyle/>
          <a:p>
            <a:r>
              <a:rPr lang="uk-UA" dirty="0"/>
              <a:t>Які чинники були для Вас найважливішими при виборі місця роботи?</a:t>
            </a:r>
            <a:br>
              <a:rPr lang="uk-UA" dirty="0"/>
            </a:br>
            <a:r>
              <a:rPr lang="ru-RU" sz="1400" b="0" i="1" dirty="0" err="1"/>
              <a:t>Серед</a:t>
            </a:r>
            <a:r>
              <a:rPr lang="ru-RU" sz="1400" b="0" i="1" dirty="0"/>
              <a:t> тих, </a:t>
            </a:r>
            <a:r>
              <a:rPr lang="ru-RU" sz="1400" b="0" i="1" dirty="0" err="1"/>
              <a:t>хто</a:t>
            </a:r>
            <a:r>
              <a:rPr lang="ru-RU" sz="1400" b="0" i="1" dirty="0"/>
              <a:t> </a:t>
            </a:r>
            <a:r>
              <a:rPr lang="ru-RU" sz="1400" b="0" i="1" dirty="0" err="1"/>
              <a:t>працює</a:t>
            </a:r>
            <a:r>
              <a:rPr lang="ru-RU" sz="1400" b="0" i="1" dirty="0"/>
              <a:t>, </a:t>
            </a:r>
            <a:r>
              <a:rPr lang="en-US" sz="1400" b="0" i="1" dirty="0"/>
              <a:t>n=</a:t>
            </a:r>
            <a:r>
              <a:rPr lang="uk-UA" sz="1400" b="0" i="1" dirty="0"/>
              <a:t>894</a:t>
            </a:r>
            <a:endParaRPr lang="uk-UA" dirty="0"/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F62F7066-99A5-96C1-8BA6-E5733E873ED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711965"/>
            <a:ext cx="7994915" cy="277000"/>
          </a:xfrm>
        </p:spPr>
        <p:txBody>
          <a:bodyPr/>
          <a:lstStyle/>
          <a:p>
            <a:r>
              <a:rPr lang="uk-UA" dirty="0"/>
              <a:t>НЕ БІЛЬШЕ ТРЬОХ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58578516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46423-3271-3F09-9E97-49D55B192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2937E732-D1FB-7445-A65E-B9F7C8457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59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893412D-1182-DE94-B08C-380C796FB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pPr lvl="0"/>
            <a:r>
              <a:rPr lang="uk-UA" dirty="0"/>
              <a:t>Ваша нинішня робота відповідає сфері професійної діяльності, у якій Ви </a:t>
            </a:r>
            <a:r>
              <a:rPr lang="uk-UA" u="sng" dirty="0"/>
              <a:t>хотіли б працювати</a:t>
            </a:r>
            <a:r>
              <a:rPr lang="uk-UA" dirty="0"/>
              <a:t>?</a:t>
            </a:r>
            <a:br>
              <a:rPr lang="uk-UA" dirty="0"/>
            </a:b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Серед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 тих,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хто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працює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,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n=</a:t>
            </a:r>
            <a:r>
              <a:rPr lang="uk-UA" sz="1400" b="0" i="1" dirty="0">
                <a:solidFill>
                  <a:prstClr val="black"/>
                </a:solidFill>
              </a:rPr>
              <a:t>894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F858A8B7-7622-6FF5-0094-1522B1182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FA573698-E7F3-0700-2C7D-A00E72E829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5650647"/>
              </p:ext>
            </p:extLst>
          </p:nvPr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4C5DB8CD-D80A-BD42-80D2-0345FF984C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1018752"/>
              </p:ext>
            </p:extLst>
          </p:nvPr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68533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97B8A-7232-202C-A386-77B215187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F6C5CA1A-FCAC-C1FC-14F5-61D7C3608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60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2669C04-40C8-052A-0055-2F3B74D87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pPr lvl="0"/>
            <a:r>
              <a:rPr lang="uk-UA" dirty="0"/>
              <a:t>На Вашу думку, наскільки отримані знання та навички допомагають Вам у нинішній роботі?</a:t>
            </a:r>
            <a:br>
              <a:rPr lang="uk-UA" dirty="0"/>
            </a:b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Серед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 тих,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хто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працює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,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n=</a:t>
            </a:r>
            <a:r>
              <a:rPr lang="uk-UA" sz="1400" b="0" i="1" dirty="0">
                <a:solidFill>
                  <a:prstClr val="black"/>
                </a:solidFill>
              </a:rPr>
              <a:t>894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ABB3325F-A58A-9973-F3E2-0222A2462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784909C0-AF69-0C69-0287-51B50A6066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2560594"/>
              </p:ext>
            </p:extLst>
          </p:nvPr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EBEA0279-E608-8540-7F4E-BDA14ED728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2253423"/>
              </p:ext>
            </p:extLst>
          </p:nvPr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450223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3F452-CD81-B1D5-874B-A8AF7F288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4C8A02B6-8A3B-C5C7-C7E4-E9FEA7763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61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6AE3353-AEB5-7ECF-CF21-90D6A8166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10408182" cy="421808"/>
          </a:xfrm>
        </p:spPr>
        <p:txBody>
          <a:bodyPr/>
          <a:lstStyle/>
          <a:p>
            <a:pPr lvl="0"/>
            <a:r>
              <a:rPr lang="uk-UA" dirty="0"/>
              <a:t>Наскільки Ваша нинішня робота відповідає </a:t>
            </a:r>
            <a:r>
              <a:rPr lang="uk-UA" u="sng" dirty="0"/>
              <a:t>здобутій Вами професії</a:t>
            </a:r>
            <a:r>
              <a:rPr lang="uk-UA" dirty="0"/>
              <a:t>?</a:t>
            </a:r>
            <a:br>
              <a:rPr lang="uk-UA" dirty="0"/>
            </a:b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Серед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 тих,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хто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працює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,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n=</a:t>
            </a:r>
            <a:r>
              <a:rPr kumimoji="0" lang="uk-UA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894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BE88D49A-3AA2-CD19-2899-76C34CF00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336C3371-FB0A-A6F3-0954-A05631849C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0546436"/>
              </p:ext>
            </p:extLst>
          </p:nvPr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1B24BD4F-FE9F-D1CB-A454-5ACE54F87D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2128032"/>
              </p:ext>
            </p:extLst>
          </p:nvPr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121300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0A22E-DEE2-9AF8-3FC3-3C75D038E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CD8EA6C6-2C7A-2412-43E2-90455E3BD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62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BC7ECF1-9BA3-A5A4-F7CB-3193EB046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pPr lvl="0"/>
            <a:r>
              <a:rPr lang="uk-UA" dirty="0"/>
              <a:t>На Вашу думку, наскільки знання та навички, які Ви отримали під час навчання, відповідають вимогам сучасного ринку праці?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F6A57EF2-543E-E861-2302-A3F277011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7E091DEE-4A65-4A7B-F345-D7338AF9B4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547779"/>
              </p:ext>
            </p:extLst>
          </p:nvPr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A046D127-58B7-6349-F876-4FF098F32A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8915041"/>
              </p:ext>
            </p:extLst>
          </p:nvPr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018301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2A985-FB36-ECFB-B6F7-D4C20D709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B0F478D4-D8E9-7319-CFE2-E1AF42551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63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9C0BE44-6A1D-EB6F-3632-A05C45282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10408182" cy="421808"/>
          </a:xfrm>
        </p:spPr>
        <p:txBody>
          <a:bodyPr/>
          <a:lstStyle/>
          <a:p>
            <a:pPr lvl="0"/>
            <a:r>
              <a:rPr lang="uk-UA" dirty="0"/>
              <a:t>Чи хотіли б Ви особисто відкрити власну справу, стати підприємцем?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50D8E35-650E-A31E-956F-78F7FD98A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AFAD5D9B-A454-7E00-773B-81296C95B3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5741763"/>
              </p:ext>
            </p:extLst>
          </p:nvPr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1725D734-E369-D7DE-7C48-C5C7187660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4890257"/>
              </p:ext>
            </p:extLst>
          </p:nvPr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3938850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60EE9-B2F5-391B-1F2C-CB5FD69CD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7">
            <a:extLst>
              <a:ext uri="{FF2B5EF4-FFF2-40B4-BE49-F238E27FC236}">
                <a16:creationId xmlns:a16="http://schemas.microsoft.com/office/drawing/2014/main" id="{D66A017A-50C1-808E-6C17-AE9BFE24E7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0752253"/>
              </p:ext>
            </p:extLst>
          </p:nvPr>
        </p:nvGraphicFramePr>
        <p:xfrm>
          <a:off x="1186202" y="1246625"/>
          <a:ext cx="9025818" cy="4472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F2140BB5-26A7-1F0D-0C06-C8960FE8A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64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1BB6699-6F67-F3D3-12B9-256539DA0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641564" cy="421808"/>
          </a:xfrm>
        </p:spPr>
        <p:txBody>
          <a:bodyPr/>
          <a:lstStyle/>
          <a:p>
            <a:r>
              <a:rPr lang="uk-UA" dirty="0"/>
              <a:t>Чи хотіли б Ви особисто відкрити власну справу, стати підприємцем?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D66B969E-1F1B-85D4-A1F1-AFBD67A1F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0115" y="4533024"/>
            <a:ext cx="3217236" cy="477078"/>
          </a:xfrm>
        </p:spPr>
        <p:txBody>
          <a:bodyPr/>
          <a:lstStyle/>
          <a:p>
            <a:pPr algn="l"/>
            <a:r>
              <a:rPr lang="uk-UA" dirty="0"/>
              <a:t>©</a:t>
            </a:r>
            <a:r>
              <a:rPr lang="en-US" dirty="0"/>
              <a:t> Rating Group</a:t>
            </a:r>
          </a:p>
          <a:p>
            <a:pPr algn="l"/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00B3D719-5B03-E2CA-BDE5-96DABC62343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769718"/>
            <a:ext cx="7994915" cy="277000"/>
          </a:xfrm>
        </p:spPr>
        <p:txBody>
          <a:bodyPr/>
          <a:lstStyle/>
          <a:p>
            <a:r>
              <a:rPr lang="uk-UA" dirty="0"/>
              <a:t>Динаміка</a:t>
            </a:r>
          </a:p>
        </p:txBody>
      </p:sp>
    </p:spTree>
    <p:extLst>
      <p:ext uri="{BB962C8B-B14F-4D97-AF65-F5344CB8AC3E}">
        <p14:creationId xmlns:p14="http://schemas.microsoft.com/office/powerpoint/2010/main" val="193369603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F778E-1095-D655-D1F5-349C2FD5D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64A1639D-3E0F-271D-5188-99329198D7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5548605"/>
              </p:ext>
            </p:extLst>
          </p:nvPr>
        </p:nvGraphicFramePr>
        <p:xfrm>
          <a:off x="420017" y="518432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326A701C-54D9-EDC8-2980-0B90DD3DD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65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A06BC13-52F1-0193-F6EB-8D90DF8B9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Що, на Вашу думку, є перешкодою для того, щоб організувати власну справу? 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AA8C5F62-1BB3-0256-19DA-735F407B4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D8892199-1DC4-3BA6-1D5D-42546131981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46084"/>
            <a:ext cx="7994915" cy="277000"/>
          </a:xfrm>
        </p:spPr>
        <p:txBody>
          <a:bodyPr/>
          <a:lstStyle/>
          <a:p>
            <a:r>
              <a:rPr lang="uk-UA" dirty="0"/>
              <a:t>ДО ТРЬОХ ВІДПОВІДЕЙ </a:t>
            </a:r>
          </a:p>
        </p:txBody>
      </p:sp>
    </p:spTree>
    <p:extLst>
      <p:ext uri="{BB962C8B-B14F-4D97-AF65-F5344CB8AC3E}">
        <p14:creationId xmlns:p14="http://schemas.microsoft.com/office/powerpoint/2010/main" val="6902372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F3B2-8EF3-B747-2943-C2E0F657B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38239CA6-D8F4-2B99-6CFA-C9A204011D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713740"/>
              </p:ext>
            </p:extLst>
          </p:nvPr>
        </p:nvGraphicFramePr>
        <p:xfrm>
          <a:off x="1416049" y="1196975"/>
          <a:ext cx="10080628" cy="388779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74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548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1486509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809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Недостатньо фінансових ресурсів</a:t>
                      </a:r>
                    </a:p>
                  </a:txBody>
                  <a:tcPr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118499"/>
                  </a:ext>
                </a:extLst>
              </a:tr>
              <a:tr h="266809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Складна економічна ситуація</a:t>
                      </a:r>
                    </a:p>
                  </a:txBody>
                  <a:tcPr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247984"/>
                  </a:ext>
                </a:extLst>
              </a:tr>
              <a:tr h="266809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Складна безпекова ситуація</a:t>
                      </a:r>
                    </a:p>
                  </a:txBody>
                  <a:tcPr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420787"/>
                  </a:ext>
                </a:extLst>
              </a:tr>
              <a:tr h="266809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Відсутність досвіду або знань</a:t>
                      </a:r>
                    </a:p>
                  </a:txBody>
                  <a:tcPr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578212"/>
                  </a:ext>
                </a:extLst>
              </a:tr>
              <a:tr h="266809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Висока конкуренція на ринку</a:t>
                      </a:r>
                    </a:p>
                  </a:txBody>
                  <a:tcPr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850024"/>
                  </a:ext>
                </a:extLst>
              </a:tr>
              <a:tr h="26680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Відсутність підтримки з боку держави</a:t>
                      </a:r>
                    </a:p>
                  </a:txBody>
                  <a:tcPr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524336"/>
                  </a:ext>
                </a:extLst>
              </a:tr>
              <a:tr h="266809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Невпевненість у власних силах</a:t>
                      </a:r>
                    </a:p>
                  </a:txBody>
                  <a:tcPr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25579"/>
                  </a:ext>
                </a:extLst>
              </a:tr>
              <a:tr h="266809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915122"/>
                  </a:ext>
                </a:extLst>
              </a:tr>
              <a:tr h="266809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 відповісти</a:t>
                      </a:r>
                    </a:p>
                  </a:txBody>
                  <a:tcPr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906661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F522B011-BB22-D725-806C-18B95C529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66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7E4BBA96-728F-F75A-1028-51B777181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8487" y="2141883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98444143-CB70-7D4F-C3C2-7936CE3CE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Що, на Вашу думку, є перешкодою для того, щоб організувати власну справу? </a:t>
            </a:r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D63E8DFF-0368-0B9F-5DF7-1BB9E7EB80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46084"/>
            <a:ext cx="7994915" cy="277000"/>
          </a:xfrm>
        </p:spPr>
        <p:txBody>
          <a:bodyPr/>
          <a:lstStyle/>
          <a:p>
            <a:r>
              <a:rPr lang="uk-UA" dirty="0"/>
              <a:t>ДО ТРЬОХ ВІДПОВІДЕЙ </a:t>
            </a:r>
          </a:p>
        </p:txBody>
      </p:sp>
    </p:spTree>
    <p:extLst>
      <p:ext uri="{BB962C8B-B14F-4D97-AF65-F5344CB8AC3E}">
        <p14:creationId xmlns:p14="http://schemas.microsoft.com/office/powerpoint/2010/main" val="232096025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C2D0E-C4E9-18BE-1C26-AF950E795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E1C1732-E8DB-619B-CEB5-39A16D04AC63}"/>
              </a:ext>
            </a:extLst>
          </p:cNvPr>
          <p:cNvSpPr txBox="1"/>
          <p:nvPr/>
        </p:nvSpPr>
        <p:spPr>
          <a:xfrm>
            <a:off x="3000874" y="2628792"/>
            <a:ext cx="66628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dirty="0">
                <a:latin typeface="Roboto Black" panose="02000000000000000000" pitchFamily="2" charset="0"/>
                <a:ea typeface="Roboto Black" panose="02000000000000000000" pitchFamily="2" charset="0"/>
              </a:rPr>
              <a:t>Материнство і батьківство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909EF2A-D61E-50EA-FED0-E55E43D899F6}"/>
              </a:ext>
            </a:extLst>
          </p:cNvPr>
          <p:cNvSpPr/>
          <p:nvPr/>
        </p:nvSpPr>
        <p:spPr>
          <a:xfrm>
            <a:off x="2364628" y="2800347"/>
            <a:ext cx="148857" cy="1200151"/>
          </a:xfrm>
          <a:prstGeom prst="rect">
            <a:avLst/>
          </a:prstGeom>
          <a:solidFill>
            <a:srgbClr val="BD0E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85679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73632-2F03-2D10-36E0-82A4ABD1C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BB49881D-1061-6677-699B-94E3EA6E4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68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FCF791E-E6D6-7E56-9B40-AAF51DC94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pPr lvl="0"/>
            <a:r>
              <a:rPr lang="uk-UA" dirty="0"/>
              <a:t>Чи є у Вас партнер (чоловік/ дружина, хлопець/ дівчина)?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8514CEF-9B72-79D0-390C-F86992C4F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B273574F-D375-A21D-3C04-96F60C5F4EED}"/>
              </a:ext>
            </a:extLst>
          </p:cNvPr>
          <p:cNvGraphicFramePr/>
          <p:nvPr/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3FCBC2E7-C841-F88B-BB2F-236577F29FAB}"/>
              </a:ext>
            </a:extLst>
          </p:cNvPr>
          <p:cNvGraphicFramePr>
            <a:graphicFrameLocks/>
          </p:cNvGraphicFramePr>
          <p:nvPr/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8705724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24819-E8FD-8639-9CA8-77192E40C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E03F70B0-B6D1-848A-6E48-907D1F384730}"/>
              </a:ext>
            </a:extLst>
          </p:cNvPr>
          <p:cNvGraphicFramePr/>
          <p:nvPr/>
        </p:nvGraphicFramePr>
        <p:xfrm>
          <a:off x="448893" y="520593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EFDE40B9-984C-FFAC-5108-4E35619A0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69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A1B8834-7DC0-3D27-5761-4933B92AF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4" y="122471"/>
            <a:ext cx="10295256" cy="421808"/>
          </a:xfrm>
        </p:spPr>
        <p:txBody>
          <a:bodyPr/>
          <a:lstStyle/>
          <a:p>
            <a:r>
              <a:rPr lang="uk-UA" dirty="0"/>
              <a:t>Які з наведених обставин найбільше вплинули на Ваше рішення офіційно зареєструвати шлюб? </a:t>
            </a:r>
            <a:br>
              <a:rPr lang="uk-UA" dirty="0"/>
            </a:br>
            <a:r>
              <a:rPr lang="ru-RU" sz="1400" b="0" i="1" dirty="0" err="1"/>
              <a:t>Серед</a:t>
            </a:r>
            <a:r>
              <a:rPr lang="ru-RU" sz="1400" b="0" i="1" dirty="0"/>
              <a:t> тих, </a:t>
            </a:r>
            <a:r>
              <a:rPr lang="ru-RU" sz="1400" b="0" i="1" dirty="0" err="1"/>
              <a:t>хто</a:t>
            </a:r>
            <a:r>
              <a:rPr lang="ru-RU" sz="1400" b="0" i="1" dirty="0"/>
              <a:t> </a:t>
            </a:r>
            <a:r>
              <a:rPr lang="ru-RU" sz="1400" b="0" i="1" dirty="0" err="1"/>
              <a:t>одружений</a:t>
            </a:r>
            <a:r>
              <a:rPr lang="ru-RU" sz="1400" b="0" i="1" dirty="0"/>
              <a:t>, </a:t>
            </a:r>
            <a:r>
              <a:rPr lang="en-US" sz="1400" b="0" i="1" dirty="0"/>
              <a:t>n=</a:t>
            </a:r>
            <a:r>
              <a:rPr lang="ru-RU" sz="1400" b="0" i="1" dirty="0"/>
              <a:t>736</a:t>
            </a:r>
            <a:endParaRPr lang="uk-UA" sz="1400" b="0" i="1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69A19065-8797-DE4E-5FB9-7B37FDFBF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7659AE76-402C-2250-D57A-BF4A8D6BC4C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1058475"/>
            <a:ext cx="7994915" cy="277000"/>
          </a:xfrm>
        </p:spPr>
        <p:txBody>
          <a:bodyPr/>
          <a:lstStyle/>
          <a:p>
            <a:r>
              <a:rPr lang="uk-UA" dirty="0"/>
              <a:t>НЕ БІЛЬШЕ ТРЬОХ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4868104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3C01-7F69-45C2-9B97-B6DADC894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6335E855-8844-6434-8CA2-084C761DF1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186307"/>
              </p:ext>
            </p:extLst>
          </p:nvPr>
        </p:nvGraphicFramePr>
        <p:xfrm>
          <a:off x="1416049" y="1453414"/>
          <a:ext cx="10080628" cy="405774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74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548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1299300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Офіційне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оформлення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стосунків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540163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Плани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щодо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народження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дітей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або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народження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дитини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535174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Правовий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захист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подружжя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956789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Суспільні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норми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08146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Релігійні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переконання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783619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Очікування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близьких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034045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Майнові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спадкові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або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житлові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питання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598950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Соціальні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гарантії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та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послуги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06202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555161"/>
                  </a:ext>
                </a:extLst>
              </a:tr>
              <a:tr h="2332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відповісти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502152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DDC0FF1E-3546-8A69-C14E-759B5587B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70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B0BA79F2-B79F-681C-5120-338DB7152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9987" y="2291220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E7DF7A9B-2C11-0053-22BB-EE045D2ED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10487760" cy="421808"/>
          </a:xfrm>
        </p:spPr>
        <p:txBody>
          <a:bodyPr/>
          <a:lstStyle/>
          <a:p>
            <a:r>
              <a:rPr lang="uk-UA" dirty="0"/>
              <a:t>Які з наведених обставин найбільше вплинули на Ваше рішення офіційно зареєструвати шлюб? </a:t>
            </a:r>
            <a:br>
              <a:rPr lang="uk-UA" dirty="0"/>
            </a:br>
            <a:r>
              <a:rPr lang="ru-RU" sz="1400" b="0" i="1" dirty="0" err="1"/>
              <a:t>Серед</a:t>
            </a:r>
            <a:r>
              <a:rPr lang="ru-RU" sz="1400" b="0" i="1" dirty="0"/>
              <a:t> тих, </a:t>
            </a:r>
            <a:r>
              <a:rPr lang="ru-RU" sz="1400" b="0" i="1" dirty="0" err="1"/>
              <a:t>хто</a:t>
            </a:r>
            <a:r>
              <a:rPr lang="ru-RU" sz="1400" b="0" i="1" dirty="0"/>
              <a:t> </a:t>
            </a:r>
            <a:r>
              <a:rPr lang="ru-RU" sz="1400" b="0" i="1" dirty="0" err="1"/>
              <a:t>одружений</a:t>
            </a:r>
            <a:r>
              <a:rPr lang="ru-RU" sz="1400" b="0" i="1" dirty="0"/>
              <a:t>, </a:t>
            </a:r>
            <a:r>
              <a:rPr lang="en-US" sz="1400" b="0" i="1" dirty="0"/>
              <a:t>n=</a:t>
            </a:r>
            <a:r>
              <a:rPr lang="ru-RU" sz="1400" b="0" i="1" dirty="0"/>
              <a:t>736</a:t>
            </a:r>
            <a:endParaRPr lang="uk-UA" dirty="0"/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4A269E85-571F-AB7D-3A19-F2498C2C1878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1058475"/>
            <a:ext cx="7994915" cy="277000"/>
          </a:xfrm>
        </p:spPr>
        <p:txBody>
          <a:bodyPr/>
          <a:lstStyle/>
          <a:p>
            <a:r>
              <a:rPr lang="uk-UA" dirty="0"/>
              <a:t>НЕ БІЛЬШЕ ТРЬОХ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107285386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2B1B5-8FE1-B80C-A3EA-CC88EB480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86F5AE3E-3A2E-F37D-5C16-CA6A7539D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71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21710D8-1E0F-8094-1DF9-07E7722EB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10408182" cy="421808"/>
          </a:xfrm>
        </p:spPr>
        <p:txBody>
          <a:bodyPr/>
          <a:lstStyle/>
          <a:p>
            <a:pPr lvl="0"/>
            <a:r>
              <a:rPr lang="uk-UA" dirty="0"/>
              <a:t>Скільки дітей Ви маєте? 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BAFE5BD-F95A-B1CE-628E-50689515A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7D0D3485-270E-1295-3D35-6C90AF4D2428}"/>
              </a:ext>
            </a:extLst>
          </p:cNvPr>
          <p:cNvGraphicFramePr/>
          <p:nvPr/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3026A0E6-F745-5B26-DF1C-CA03650817E8}"/>
              </a:ext>
            </a:extLst>
          </p:cNvPr>
          <p:cNvGraphicFramePr>
            <a:graphicFrameLocks/>
          </p:cNvGraphicFramePr>
          <p:nvPr/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5108400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EF4CA-A7BC-25E3-B610-9073F8C56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10BA8910-61DE-EBB1-2615-1CF096ACE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72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50FB65D-3E5B-9607-08ED-BBF761E8A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pPr lvl="0"/>
            <a:r>
              <a:rPr lang="uk-UA" dirty="0"/>
              <a:t>Чи плануєте Ви мати дитину або ще одну дитину?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AA7184A-467B-62DC-3113-957662B7C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FC7CE036-240D-3112-0D66-075648D1DE76}"/>
              </a:ext>
            </a:extLst>
          </p:cNvPr>
          <p:cNvGraphicFramePr/>
          <p:nvPr/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87AAF9A2-EA22-AA9E-0BFA-8463F8996144}"/>
              </a:ext>
            </a:extLst>
          </p:cNvPr>
          <p:cNvGraphicFramePr>
            <a:graphicFrameLocks/>
          </p:cNvGraphicFramePr>
          <p:nvPr/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5406339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1CD9C-C1D3-5259-8767-DFAB0154B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1838DD68-9B21-8E9F-EE3C-1C1410C3AC87}"/>
              </a:ext>
            </a:extLst>
          </p:cNvPr>
          <p:cNvGraphicFramePr/>
          <p:nvPr/>
        </p:nvGraphicFramePr>
        <p:xfrm>
          <a:off x="448893" y="520593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B9AFEDFC-C9F0-3CF1-A040-5B42D35CD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73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F04E62E-D3B4-C300-6763-E814A354E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Які із наведених чинників наразі найбільше впливає на Ваші плани щодо народження дітей? 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B042B7F-D879-58CA-B73A-F7248153C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4423BDBD-D90D-3E82-02C4-2047B98FEF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46084"/>
            <a:ext cx="7994915" cy="277000"/>
          </a:xfrm>
        </p:spPr>
        <p:txBody>
          <a:bodyPr/>
          <a:lstStyle/>
          <a:p>
            <a:r>
              <a:rPr lang="uk-UA" dirty="0"/>
              <a:t>НЕ БІЛЬШЕ ЧОТИРЬОХ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150815391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AB505-9A4E-A3F8-D85D-523313259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E0C2908B-99BB-5E04-3F30-B724EC455B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397074"/>
              </p:ext>
            </p:extLst>
          </p:nvPr>
        </p:nvGraphicFramePr>
        <p:xfrm>
          <a:off x="1416048" y="1169412"/>
          <a:ext cx="10471154" cy="538740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8533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319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27086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27086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27086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27086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6968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270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70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70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96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47335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4733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473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7335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6968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47335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47335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1044000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Війна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2479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Невпевненість у майбутньому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4207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Відсутність партнера для створення сім’ї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255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Брак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коштів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5989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Неготовність до батьківства/материнства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062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Пріоритетність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освіти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,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кар’єри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чи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інших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цілей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555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Бажання мати більше вільного часу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5021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Неналежні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житлові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умови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8178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Брак часу через роботу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або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бізнес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0436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Проблеми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зі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здоров’ям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50250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Ризик втрати доходу або кар’єрних можливостей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98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Брак підтримки для сімей із дітьми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80039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Небажання партнера мати дитину або ще одну дитину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1853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Необхідність доглядати близьку людину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1003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24900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сказати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264528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22FCC717-E0D2-B184-EE6E-9D9B341F3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74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7CA6D6F-B6E4-359E-30AD-3FA661DD3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97091" y="602425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DFC3A94F-379E-0281-01D3-59202D7FF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Які із наведених чинників наразі найбільше впливає на Ваші плани щодо народження дітей? </a:t>
            </a:r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818AD020-3169-250D-84C7-A6BBA2666CC8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46085"/>
            <a:ext cx="7994915" cy="277000"/>
          </a:xfrm>
        </p:spPr>
        <p:txBody>
          <a:bodyPr/>
          <a:lstStyle/>
          <a:p>
            <a:r>
              <a:rPr lang="uk-UA" dirty="0"/>
              <a:t>НЕ БІЛЬШЕ ЧОТИРЬОХ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353531214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028B3-93F3-8BE5-C1D5-71E931CFA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20D1DAA2-B2F6-F7F9-62E6-2F6394A329CC}"/>
              </a:ext>
            </a:extLst>
          </p:cNvPr>
          <p:cNvGraphicFramePr/>
          <p:nvPr/>
        </p:nvGraphicFramePr>
        <p:xfrm>
          <a:off x="448893" y="520593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C3D09D4D-4304-E143-D39E-C5C97F0DC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75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AD992E0-F45C-6467-E548-B10697548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4" y="122471"/>
            <a:ext cx="8716713" cy="421808"/>
          </a:xfrm>
        </p:spPr>
        <p:txBody>
          <a:bodyPr/>
          <a:lstStyle/>
          <a:p>
            <a:pPr lvl="0"/>
            <a:r>
              <a:rPr lang="uk-UA" dirty="0"/>
              <a:t>Як повномасштабна війна вплинула на Ваші плани щодо народження дітей?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438707E-5411-5564-FEAF-A3ED2BD15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41379B16-862F-35BB-9C7A-40E8D8FD5C2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27469"/>
            <a:ext cx="7994915" cy="277000"/>
          </a:xfrm>
        </p:spPr>
        <p:txBody>
          <a:bodyPr/>
          <a:lstStyle/>
          <a:p>
            <a:r>
              <a:rPr lang="uk-UA" dirty="0"/>
              <a:t>ОДНА ВІДПОВІДЬ</a:t>
            </a:r>
          </a:p>
        </p:txBody>
      </p:sp>
    </p:spTree>
    <p:extLst>
      <p:ext uri="{BB962C8B-B14F-4D97-AF65-F5344CB8AC3E}">
        <p14:creationId xmlns:p14="http://schemas.microsoft.com/office/powerpoint/2010/main" val="360119353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B6DE9-EED3-48B9-7F18-DA65421B1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52DB00D2-3EB5-FE57-E404-AAC00B3A29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791084"/>
              </p:ext>
            </p:extLst>
          </p:nvPr>
        </p:nvGraphicFramePr>
        <p:xfrm>
          <a:off x="1416049" y="1196975"/>
          <a:ext cx="10080628" cy="5111752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74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548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1739821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27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Ніяк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не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вплинула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540163"/>
                  </a:ext>
                </a:extLst>
              </a:tr>
              <a:tr h="49943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Стало складно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планувати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народження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дитини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535174"/>
                  </a:ext>
                </a:extLst>
              </a:tr>
              <a:tr h="31227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Відклали народження дитини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08146"/>
                  </a:ext>
                </a:extLst>
              </a:tr>
              <a:tr h="31227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Відмовився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від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планів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мати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дітей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783619"/>
                  </a:ext>
                </a:extLst>
              </a:tr>
              <a:tr h="49943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Вирішили мати дитину раніше, ніж планували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034045"/>
                  </a:ext>
                </a:extLst>
              </a:tr>
              <a:tr h="49943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Плануємо мати менше дітей, ніж планували раніше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598950"/>
                  </a:ext>
                </a:extLst>
              </a:tr>
              <a:tr h="31227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Вирішили розглянути усиновлення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06202"/>
                  </a:ext>
                </a:extLst>
              </a:tr>
              <a:tr h="31227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555161"/>
                  </a:ext>
                </a:extLst>
              </a:tr>
              <a:tr h="31227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сказати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502152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F61ED865-1D03-0E37-F884-917A47EEF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76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BEBEBBAF-5E14-0E48-08AD-372B24144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9987" y="2180384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E80C284A-9EB5-C3BE-F68E-9D850254D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284602" cy="421808"/>
          </a:xfrm>
        </p:spPr>
        <p:txBody>
          <a:bodyPr/>
          <a:lstStyle/>
          <a:p>
            <a:r>
              <a:rPr lang="uk-UA" dirty="0"/>
              <a:t>Як повномасштабна війна вплинула на Ваші плани щодо народження дітей?</a:t>
            </a:r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7AA60A4A-3A6B-1E53-9B35-FC3A077E44C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788968"/>
            <a:ext cx="7994915" cy="277000"/>
          </a:xfrm>
        </p:spPr>
        <p:txBody>
          <a:bodyPr/>
          <a:lstStyle/>
          <a:p>
            <a:r>
              <a:rPr lang="uk-UA" dirty="0"/>
              <a:t>ОДНА ВІДПОВІДЬ</a:t>
            </a:r>
          </a:p>
        </p:txBody>
      </p:sp>
    </p:spTree>
    <p:extLst>
      <p:ext uri="{BB962C8B-B14F-4D97-AF65-F5344CB8AC3E}">
        <p14:creationId xmlns:p14="http://schemas.microsoft.com/office/powerpoint/2010/main" val="78997573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21D37-3E97-1BD4-8702-2C90E03BC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D09DE621-6BCB-71C3-7B43-33762BA0CB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3409754"/>
              </p:ext>
            </p:extLst>
          </p:nvPr>
        </p:nvGraphicFramePr>
        <p:xfrm>
          <a:off x="448893" y="520593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FFBBF0FC-A7B0-3EB2-D34B-382658846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77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58DFC83-771F-68BA-E221-E40262AB7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Яких саме послуг або програм підтримки для сімей з дітьми найбільше бракує? 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BA38C483-6CBB-1046-DE8C-2D75D427F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E153EC23-03FC-C4C1-C309-991795D85EC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46084"/>
            <a:ext cx="7994915" cy="277000"/>
          </a:xfrm>
        </p:spPr>
        <p:txBody>
          <a:bodyPr/>
          <a:lstStyle/>
          <a:p>
            <a:r>
              <a:rPr lang="uk-UA" dirty="0"/>
              <a:t>НЕ БІЛЬШЕ ЧОТИРЬОХ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20940906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283FE-575D-4AA1-08A0-1A1618988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B2AE2D81-1FB8-01A0-EE41-F2D5B019ED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166306"/>
              </p:ext>
            </p:extLst>
          </p:nvPr>
        </p:nvGraphicFramePr>
        <p:xfrm>
          <a:off x="1416049" y="1196975"/>
          <a:ext cx="10080628" cy="5284806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74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548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1126532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19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Вищі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виплати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при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народженні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дитини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247984"/>
                  </a:ext>
                </a:extLst>
              </a:tr>
              <a:tr h="33034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Фінансова підтримка до повноліття дитини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420787"/>
                  </a:ext>
                </a:extLst>
              </a:tr>
              <a:tr h="33034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Більша матеріальна підтримка в перші роки життя дитини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06202"/>
                  </a:ext>
                </a:extLst>
              </a:tr>
              <a:tr h="20219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Житлові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програми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для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молодих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сімей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555161"/>
                  </a:ext>
                </a:extLst>
              </a:tr>
              <a:tr h="20219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Гнучкі умови праці для батьків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502152"/>
                  </a:ext>
                </a:extLst>
              </a:tr>
              <a:tr h="33034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Оплачувана відпустка для догляду до 3 років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817870"/>
                  </a:ext>
                </a:extLst>
              </a:tr>
              <a:tr h="20219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Дитячі садки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900256"/>
                  </a:ext>
                </a:extLst>
              </a:tr>
              <a:tr h="33034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Підтримка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сімей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із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дітьми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з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інвалідністю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або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особливими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освітніми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потребами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904022"/>
                  </a:ext>
                </a:extLst>
              </a:tr>
              <a:tr h="20219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Послуги догляду за дітьми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3219838"/>
                  </a:ext>
                </a:extLst>
              </a:tr>
              <a:tr h="20219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Групи продовженого дня та гуртки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998882"/>
                  </a:ext>
                </a:extLst>
              </a:tr>
              <a:tr h="20219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Ясла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737722"/>
                  </a:ext>
                </a:extLst>
              </a:tr>
              <a:tr h="20219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028318"/>
                  </a:ext>
                </a:extLst>
              </a:tr>
              <a:tr h="33034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Наявних послуг і програм підтримки достатньо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507326"/>
                  </a:ext>
                </a:extLst>
              </a:tr>
              <a:tr h="20219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сказати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252638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630AD45B-D460-5C95-B372-D2C7DEE9F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78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E83A4AF-8441-3596-C699-33633B67A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09164" y="657843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A876C98B-42AF-517C-2AD3-996806D97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Яких саме послуг або програм підтримки для сімей з дітьми найбільше бракує? </a:t>
            </a:r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16611890-AF8D-06DC-F6BF-D361F08CD53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46085"/>
            <a:ext cx="7994915" cy="277000"/>
          </a:xfrm>
        </p:spPr>
        <p:txBody>
          <a:bodyPr/>
          <a:lstStyle/>
          <a:p>
            <a:r>
              <a:rPr lang="uk-UA" dirty="0"/>
              <a:t>НЕ БІЛЬШЕ ЧОТИРЬОХ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413429741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1BB61-B439-3556-1F01-051257205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609AC917-0AB2-B5E8-659C-DE74472F1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79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F1840A7-F7F4-C3A5-EA3A-3605343F5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pPr lvl="0"/>
            <a:r>
              <a:rPr lang="uk-UA" dirty="0"/>
              <a:t>На Вашу думку, чи має значення для добробуту дитини те, чи перебувають її батьки в зареєстрованому шлюбі?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DDD26812-CAC6-FBE4-050A-A7B9345867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EF412965-40FD-AA9F-AB56-23578863B725}"/>
              </a:ext>
            </a:extLst>
          </p:cNvPr>
          <p:cNvGraphicFramePr/>
          <p:nvPr/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C1E1DFA4-7868-4450-FB99-BB0617461472}"/>
              </a:ext>
            </a:extLst>
          </p:cNvPr>
          <p:cNvGraphicFramePr>
            <a:graphicFrameLocks/>
          </p:cNvGraphicFramePr>
          <p:nvPr/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2266978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ADEB1-1AB9-B414-8943-126B0D539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B44ACE-FD0E-0A6A-5613-7AAA54A04509}"/>
              </a:ext>
            </a:extLst>
          </p:cNvPr>
          <p:cNvSpPr txBox="1"/>
          <p:nvPr/>
        </p:nvSpPr>
        <p:spPr>
          <a:xfrm>
            <a:off x="3000874" y="2349659"/>
            <a:ext cx="66628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Здоров’я</a:t>
            </a:r>
            <a:r>
              <a:rPr lang="ru-RU" sz="4800" dirty="0">
                <a:latin typeface="Roboto Black" panose="02000000000000000000" pitchFamily="2" charset="0"/>
                <a:ea typeface="Roboto Black" panose="02000000000000000000" pitchFamily="2" charset="0"/>
              </a:rPr>
              <a:t>, доступ до </a:t>
            </a:r>
            <a:r>
              <a:rPr lang="ru-RU" sz="48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медичних</a:t>
            </a:r>
            <a:r>
              <a:rPr lang="ru-RU" sz="4800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48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послуг</a:t>
            </a:r>
            <a:r>
              <a:rPr lang="ru-RU" sz="4800" dirty="0">
                <a:latin typeface="Roboto Black" panose="02000000000000000000" pitchFamily="2" charset="0"/>
                <a:ea typeface="Roboto Black" panose="02000000000000000000" pitchFamily="2" charset="0"/>
              </a:rPr>
              <a:t> та безбар’єрність</a:t>
            </a:r>
            <a:endParaRPr lang="uk-UA" sz="48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0DAED5E9-3853-6DB8-9447-FD0C5DA326AA}"/>
              </a:ext>
            </a:extLst>
          </p:cNvPr>
          <p:cNvSpPr/>
          <p:nvPr/>
        </p:nvSpPr>
        <p:spPr>
          <a:xfrm>
            <a:off x="2364628" y="2800347"/>
            <a:ext cx="148857" cy="1200151"/>
          </a:xfrm>
          <a:prstGeom prst="rect">
            <a:avLst/>
          </a:prstGeom>
          <a:solidFill>
            <a:srgbClr val="BD0E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715774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09A57-D54F-6919-7669-7C9D891D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4C9326CD-4B1C-8B6A-9298-65FDF276A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81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9781215-A59B-AAEC-C096-45C9F5C6E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pPr lvl="0"/>
            <a:r>
              <a:rPr lang="uk-UA" dirty="0"/>
              <a:t>На вашу думку, як змінився доступ до медичних послуг для молоді під час військової агресії?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77FC19D3-E11D-5777-F130-B6CA56645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288E6FCB-D3EF-007B-C218-419B791733DF}"/>
              </a:ext>
            </a:extLst>
          </p:cNvPr>
          <p:cNvGraphicFramePr/>
          <p:nvPr/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CBA48E44-9BB0-1D9E-28B1-1E7B395AD311}"/>
              </a:ext>
            </a:extLst>
          </p:cNvPr>
          <p:cNvGraphicFramePr>
            <a:graphicFrameLocks/>
          </p:cNvGraphicFramePr>
          <p:nvPr/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9895638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89A85-93DE-FD96-BA73-F9000FC28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7">
            <a:extLst>
              <a:ext uri="{FF2B5EF4-FFF2-40B4-BE49-F238E27FC236}">
                <a16:creationId xmlns:a16="http://schemas.microsoft.com/office/drawing/2014/main" id="{84ECD78A-A0A6-469A-9C0F-1E463B3A25AA}"/>
              </a:ext>
            </a:extLst>
          </p:cNvPr>
          <p:cNvGraphicFramePr/>
          <p:nvPr/>
        </p:nvGraphicFramePr>
        <p:xfrm>
          <a:off x="1186202" y="1246625"/>
          <a:ext cx="9025818" cy="4472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FA7B2635-54D9-0A33-2BA0-DDA60252F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82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A6A9A0D-1E25-E08B-8736-49DF1653A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641564" cy="421808"/>
          </a:xfrm>
        </p:spPr>
        <p:txBody>
          <a:bodyPr/>
          <a:lstStyle/>
          <a:p>
            <a:r>
              <a:rPr lang="uk-UA" dirty="0"/>
              <a:t>На вашу думку, як змінився доступ до медичних послуг для молоді під час військової агресії?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9C4725A-D853-C2CD-FA30-F7D8E45E5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0115" y="4533024"/>
            <a:ext cx="3217236" cy="477078"/>
          </a:xfrm>
        </p:spPr>
        <p:txBody>
          <a:bodyPr/>
          <a:lstStyle/>
          <a:p>
            <a:pPr algn="l"/>
            <a:r>
              <a:rPr lang="uk-UA" dirty="0"/>
              <a:t>©</a:t>
            </a:r>
            <a:r>
              <a:rPr lang="en-US" dirty="0"/>
              <a:t> Rating Group</a:t>
            </a:r>
          </a:p>
          <a:p>
            <a:pPr algn="l"/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A2A4813D-577C-1F76-0F5E-04384BC597D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769718"/>
            <a:ext cx="7994915" cy="277000"/>
          </a:xfrm>
        </p:spPr>
        <p:txBody>
          <a:bodyPr/>
          <a:lstStyle/>
          <a:p>
            <a:r>
              <a:rPr lang="uk-UA" dirty="0"/>
              <a:t>Динаміка</a:t>
            </a:r>
          </a:p>
        </p:txBody>
      </p:sp>
    </p:spTree>
    <p:extLst>
      <p:ext uri="{BB962C8B-B14F-4D97-AF65-F5344CB8AC3E}">
        <p14:creationId xmlns:p14="http://schemas.microsoft.com/office/powerpoint/2010/main" val="118926778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B977E-EF38-C12A-EC18-102682813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D8175244-AD08-3042-B04F-52A6FA112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83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1CB373B-2420-F74C-5D28-D417DE7D0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pPr lvl="0"/>
            <a:r>
              <a:rPr lang="uk-UA" dirty="0"/>
              <a:t>Чи стикалися Ви протягом останніх 12 місяців із бар’єрами, які ускладнювали Вам доступ до послуг, освіти, роботи, транспорту або громадських просторів?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D6B58E91-F246-1AE1-E00C-E2DF85636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9B504819-1A1B-31BB-CA07-11C84B15844C}"/>
              </a:ext>
            </a:extLst>
          </p:cNvPr>
          <p:cNvGraphicFramePr/>
          <p:nvPr/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9956C694-FBC0-D274-DCE6-832A6EDAAB6D}"/>
              </a:ext>
            </a:extLst>
          </p:cNvPr>
          <p:cNvGraphicFramePr>
            <a:graphicFrameLocks/>
          </p:cNvGraphicFramePr>
          <p:nvPr/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7287322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52AA-4CFF-9100-86FB-A9A536544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A1E91B5D-E572-DE14-6040-9D2C9ED4D17F}"/>
              </a:ext>
            </a:extLst>
          </p:cNvPr>
          <p:cNvGraphicFramePr/>
          <p:nvPr/>
        </p:nvGraphicFramePr>
        <p:xfrm>
          <a:off x="448893" y="520593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6A5A94DE-7D4A-E3E4-8411-E96BACBA1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84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8C0C43B-E5B9-271E-AAAA-E3F6AE1C8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З якими саме бар’єрами Ви стикалися?</a:t>
            </a:r>
            <a:br>
              <a:rPr lang="uk-UA" dirty="0"/>
            </a:b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Серед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 тих,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хто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стикався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 з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бар’єрами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,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n=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700</a:t>
            </a:r>
            <a:endParaRPr lang="uk-UA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2A99AD2B-EB24-CD09-64B5-89FFD0A07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552C69F6-D92E-3449-9F0B-48A5C55E94E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740205"/>
            <a:ext cx="7994915" cy="277000"/>
          </a:xfrm>
        </p:spPr>
        <p:txBody>
          <a:bodyPr/>
          <a:lstStyle/>
          <a:p>
            <a:r>
              <a:rPr lang="uk-UA" dirty="0"/>
              <a:t>ДОВІЛЬНА КІЛЬКІСТЬ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98259593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5485D-7281-9C9F-E2EE-759ACB3DD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F1FD21E1-9803-7A00-DEE8-9FB1030446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90232"/>
              </p:ext>
            </p:extLst>
          </p:nvPr>
        </p:nvGraphicFramePr>
        <p:xfrm>
          <a:off x="1416049" y="1196975"/>
          <a:ext cx="10080628" cy="5361363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74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548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1828984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2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Фінансові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бар’єри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502152"/>
                  </a:ext>
                </a:extLst>
              </a:tr>
              <a:tr h="3282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Фізична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недоступність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громадських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просторів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817870"/>
                  </a:ext>
                </a:extLst>
              </a:tr>
              <a:tr h="3282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Непристосованість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громадського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транспорту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900256"/>
                  </a:ext>
                </a:extLst>
              </a:tr>
              <a:tr h="3282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Складні адміністративні процедури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904022"/>
                  </a:ext>
                </a:extLst>
              </a:tr>
              <a:tr h="3282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Недоступність інформації, складність її сприйняття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3219838"/>
                  </a:ext>
                </a:extLst>
              </a:tr>
              <a:tr h="3282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Недоступність або незручність цифрових сервісів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998882"/>
                  </a:ext>
                </a:extLst>
              </a:tr>
              <a:tr h="3282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Упереджене або дискримінаційне ставлення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737722"/>
                  </a:ext>
                </a:extLst>
              </a:tr>
              <a:tr h="3282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Брак супроводу чи адаптації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028318"/>
                  </a:ext>
                </a:extLst>
              </a:tr>
              <a:tr h="3282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507326"/>
                  </a:ext>
                </a:extLst>
              </a:tr>
              <a:tr h="3282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відповісти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252638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D677EE59-380A-2794-6B18-493321490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85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006454F-1C99-AD24-6EF2-498A30215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0360" y="2440266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8D24D32-B305-0596-AA85-86C9DC6E5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З якими саме бар’єрами Ви стикалися?</a:t>
            </a:r>
            <a:br>
              <a:rPr kumimoji="0" lang="uk-U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</a:b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Серед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 тих,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хто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стикався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 з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бар’єрами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,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n=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700</a:t>
            </a:r>
            <a:endParaRPr lang="uk-UA" dirty="0"/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89FF6D57-CE61-6991-0000-5391773B9AD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720957"/>
            <a:ext cx="7994915" cy="277000"/>
          </a:xfrm>
        </p:spPr>
        <p:txBody>
          <a:bodyPr/>
          <a:lstStyle/>
          <a:p>
            <a:r>
              <a:rPr lang="uk-UA" dirty="0"/>
              <a:t>ДОВІЛЬНА КІЛЬКІСТЬ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175248144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49DA3-3966-AAC4-C14A-03EB788A4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E4C5C7B2-3CFF-20B9-8B8C-A6E9915F6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86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AE0C6CF-AA12-89D7-A8B9-7EEBC138D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pPr lvl="0"/>
            <a:r>
              <a:rPr lang="uk-UA" dirty="0"/>
              <a:t>Як Ви загалом оцінюєте стан свого фізичного здоров’я? 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79FE456-56A8-1AEE-9672-06A6FF267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3366D43E-F58A-6591-2A2D-AC82FCA272D7}"/>
              </a:ext>
            </a:extLst>
          </p:cNvPr>
          <p:cNvGraphicFramePr/>
          <p:nvPr/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11CE9181-CE30-A550-478E-301A8A1D8BAE}"/>
              </a:ext>
            </a:extLst>
          </p:cNvPr>
          <p:cNvGraphicFramePr>
            <a:graphicFrameLocks/>
          </p:cNvGraphicFramePr>
          <p:nvPr/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576644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178EF-89C9-475F-0A6D-FC3B62D99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7">
            <a:extLst>
              <a:ext uri="{FF2B5EF4-FFF2-40B4-BE49-F238E27FC236}">
                <a16:creationId xmlns:a16="http://schemas.microsoft.com/office/drawing/2014/main" id="{D77A95B5-0BAA-017D-E2F1-15E16A1C4A4D}"/>
              </a:ext>
            </a:extLst>
          </p:cNvPr>
          <p:cNvGraphicFramePr/>
          <p:nvPr/>
        </p:nvGraphicFramePr>
        <p:xfrm>
          <a:off x="1186202" y="1246625"/>
          <a:ext cx="9025818" cy="4472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33FA4C31-0E1A-5BCE-7BFB-9BA68DC02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87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EC99835-50E3-D092-9267-60DE1DB33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641564" cy="421808"/>
          </a:xfrm>
        </p:spPr>
        <p:txBody>
          <a:bodyPr/>
          <a:lstStyle/>
          <a:p>
            <a:r>
              <a:rPr lang="uk-UA" dirty="0"/>
              <a:t>Як Ви загалом оцінюєте стан свого фізичного здоров’я? 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29B1FDDE-FB24-B114-167C-F92729231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0115" y="4533024"/>
            <a:ext cx="3217236" cy="477078"/>
          </a:xfrm>
        </p:spPr>
        <p:txBody>
          <a:bodyPr/>
          <a:lstStyle/>
          <a:p>
            <a:pPr algn="l"/>
            <a:r>
              <a:rPr lang="uk-UA" dirty="0"/>
              <a:t>©</a:t>
            </a:r>
            <a:r>
              <a:rPr lang="en-US" dirty="0"/>
              <a:t> Rating Group</a:t>
            </a:r>
          </a:p>
          <a:p>
            <a:pPr algn="l"/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DDC2B26F-ECFC-4004-D3CA-6796B3CF935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480960"/>
            <a:ext cx="7994915" cy="277000"/>
          </a:xfrm>
        </p:spPr>
        <p:txBody>
          <a:bodyPr/>
          <a:lstStyle/>
          <a:p>
            <a:r>
              <a:rPr lang="uk-UA" dirty="0"/>
              <a:t>Динаміка</a:t>
            </a:r>
          </a:p>
        </p:txBody>
      </p:sp>
    </p:spTree>
    <p:extLst>
      <p:ext uri="{BB962C8B-B14F-4D97-AF65-F5344CB8AC3E}">
        <p14:creationId xmlns:p14="http://schemas.microsoft.com/office/powerpoint/2010/main" val="66151431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EEBE4-B2F1-292A-C403-1D3CD0F1F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A5782C5D-D9C1-3411-0995-ED685F55F480}"/>
              </a:ext>
            </a:extLst>
          </p:cNvPr>
          <p:cNvGraphicFramePr/>
          <p:nvPr/>
        </p:nvGraphicFramePr>
        <p:xfrm>
          <a:off x="420017" y="518432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33EEEEAC-0060-6A1E-10CC-D2378CD6B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88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5C38B43-00C2-2CB1-220E-3A11898F9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Що з переліченого Ви робите для підтримки власного здоров’я?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2AF63577-51FA-259C-E7E7-0AB27B226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019FB3F4-C33D-11AB-932A-5D837EFBA3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46084"/>
            <a:ext cx="7994915" cy="277000"/>
          </a:xfrm>
        </p:spPr>
        <p:txBody>
          <a:bodyPr/>
          <a:lstStyle/>
          <a:p>
            <a:r>
              <a:rPr lang="uk-UA" dirty="0"/>
              <a:t>ДОВІЛЬНА КІЛЬКІСТЬ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349524213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B6D83-EDA3-6D33-1D2C-642FFE858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664D1C8F-E867-3400-52B8-1C12051040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172289"/>
              </p:ext>
            </p:extLst>
          </p:nvPr>
        </p:nvGraphicFramePr>
        <p:xfrm>
          <a:off x="1416049" y="1196975"/>
          <a:ext cx="10080628" cy="5046811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74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548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1696772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54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Займаюся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спортом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118499"/>
                  </a:ext>
                </a:extLst>
              </a:tr>
              <a:tr h="30454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Уникаю шкідливих звичок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54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Збалансовано харчуюсь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54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Дотримуюсь режиму сну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247984"/>
                  </a:ext>
                </a:extLst>
              </a:tr>
              <a:tr h="30454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Знаходжу час для відпочинку та дозвілля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420787"/>
                  </a:ext>
                </a:extLst>
              </a:tr>
              <a:tr h="30454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Слідкую за психоемоційним станом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578212"/>
                  </a:ext>
                </a:extLst>
              </a:tr>
              <a:tr h="30454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Регулярно проходжу медичні огляди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850024"/>
                  </a:ext>
                </a:extLst>
              </a:tr>
              <a:tr h="30454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Відвідую психолога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524336"/>
                  </a:ext>
                </a:extLst>
              </a:tr>
              <a:tr h="30454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25579"/>
                  </a:ext>
                </a:extLst>
              </a:tr>
              <a:tr h="30454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Нічого з цього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915122"/>
                  </a:ext>
                </a:extLst>
              </a:tr>
              <a:tr h="30454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відповісти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906661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50BE80FF-885C-BE2B-05F8-0FA43137F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89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FC3D96D-454E-4877-991A-8E3338B06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0706" y="2335846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6B194208-E529-B2FE-4605-7575F7463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Що з переліченого Ви робите для підтримки власного здоров’я?</a:t>
            </a:r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E04A4E20-4655-B07A-238A-68DB415218D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46084"/>
            <a:ext cx="7994915" cy="277000"/>
          </a:xfrm>
        </p:spPr>
        <p:txBody>
          <a:bodyPr/>
          <a:lstStyle/>
          <a:p>
            <a:r>
              <a:rPr lang="uk-UA" dirty="0"/>
              <a:t>ДОВІЛЬНА КІЛЬКІСТЬ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79652002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D6BE6-A7DE-526C-BF68-371A6CF26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5FA48A45-E432-69BB-8FAD-60623A640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90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C4E1721-D1B5-E2F6-E205-553D5AF10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pPr lvl="0"/>
            <a:r>
              <a:rPr lang="uk-UA" dirty="0"/>
              <a:t>Як Ви загалом оцінюєте рівень свого ментального (психічного) здоров’я? 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8F1CBEC-DE53-8B01-B834-C531EB89B6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873CA753-BFB6-1514-9989-4690C7C769BA}"/>
              </a:ext>
            </a:extLst>
          </p:cNvPr>
          <p:cNvGraphicFramePr/>
          <p:nvPr/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306D3F95-D6A3-2169-42B2-DD40F07522B0}"/>
              </a:ext>
            </a:extLst>
          </p:cNvPr>
          <p:cNvGraphicFramePr>
            <a:graphicFrameLocks/>
          </p:cNvGraphicFramePr>
          <p:nvPr/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4469182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68066-0766-9EC7-0144-BA041C88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7">
            <a:extLst>
              <a:ext uri="{FF2B5EF4-FFF2-40B4-BE49-F238E27FC236}">
                <a16:creationId xmlns:a16="http://schemas.microsoft.com/office/drawing/2014/main" id="{54BF2E28-5804-403A-FCD9-F87042BAA77C}"/>
              </a:ext>
            </a:extLst>
          </p:cNvPr>
          <p:cNvGraphicFramePr/>
          <p:nvPr/>
        </p:nvGraphicFramePr>
        <p:xfrm>
          <a:off x="1186202" y="1246625"/>
          <a:ext cx="9025818" cy="4472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6FC78CED-5F47-2719-0B22-A20B58884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91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30C9711-EB71-9CFE-BD2A-3C112D762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8553082" cy="421808"/>
          </a:xfrm>
        </p:spPr>
        <p:txBody>
          <a:bodyPr/>
          <a:lstStyle/>
          <a:p>
            <a:r>
              <a:rPr lang="uk-UA" dirty="0"/>
              <a:t>Як Ви загалом оцінюєте рівень свого ментального (психічного) здоров’я? 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0AB3CA6-008D-0334-C69E-81EAEEE6B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0115" y="4533024"/>
            <a:ext cx="3217236" cy="477078"/>
          </a:xfrm>
        </p:spPr>
        <p:txBody>
          <a:bodyPr/>
          <a:lstStyle/>
          <a:p>
            <a:pPr algn="l"/>
            <a:r>
              <a:rPr lang="uk-UA" dirty="0"/>
              <a:t>©</a:t>
            </a:r>
            <a:r>
              <a:rPr lang="en-US" dirty="0"/>
              <a:t> Rating Group</a:t>
            </a:r>
          </a:p>
          <a:p>
            <a:pPr algn="l"/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7001BAB6-D2A4-CC4F-735F-021B5F1FDF1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08219"/>
            <a:ext cx="7994915" cy="277000"/>
          </a:xfrm>
        </p:spPr>
        <p:txBody>
          <a:bodyPr/>
          <a:lstStyle/>
          <a:p>
            <a:r>
              <a:rPr lang="uk-UA" dirty="0"/>
              <a:t>Динаміка</a:t>
            </a:r>
          </a:p>
        </p:txBody>
      </p:sp>
    </p:spTree>
    <p:extLst>
      <p:ext uri="{BB962C8B-B14F-4D97-AF65-F5344CB8AC3E}">
        <p14:creationId xmlns:p14="http://schemas.microsoft.com/office/powerpoint/2010/main" val="22248078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9C2B8-397C-873B-F7FE-D84979A62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DDCC6373-E574-468C-06BE-48A2EEBF49A9}"/>
              </a:ext>
            </a:extLst>
          </p:cNvPr>
          <p:cNvGraphicFramePr/>
          <p:nvPr/>
        </p:nvGraphicFramePr>
        <p:xfrm>
          <a:off x="420017" y="518432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B09975B7-B13B-4A6C-3D5B-22331AEB1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92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DED203-6CDD-C9E8-1AE6-304C5CDDE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Що найбільше допомагало Вам справлятися зі стресом протягом останнього місяця?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7411387-0F4B-5DF1-2755-99CF8E9B7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182E563F-7E99-4A44-4341-5532B272177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46084"/>
            <a:ext cx="7994915" cy="277000"/>
          </a:xfrm>
        </p:spPr>
        <p:txBody>
          <a:bodyPr/>
          <a:lstStyle/>
          <a:p>
            <a:r>
              <a:rPr lang="uk-UA" dirty="0"/>
              <a:t>ДО ТРЬОХ ВІДПОВІДЕЙ </a:t>
            </a:r>
          </a:p>
        </p:txBody>
      </p:sp>
    </p:spTree>
    <p:extLst>
      <p:ext uri="{BB962C8B-B14F-4D97-AF65-F5344CB8AC3E}">
        <p14:creationId xmlns:p14="http://schemas.microsoft.com/office/powerpoint/2010/main" val="39142434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ABBD5-E7CF-45D5-9D1E-5007684CA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B5B12037-1E32-82AA-EA0D-188A9D4F1D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383573"/>
              </p:ext>
            </p:extLst>
          </p:nvPr>
        </p:nvGraphicFramePr>
        <p:xfrm>
          <a:off x="1416049" y="1196976"/>
          <a:ext cx="10080628" cy="5262043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74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548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1455171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Підтримка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родини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та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друзів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118499"/>
                  </a:ext>
                </a:extLst>
              </a:tr>
              <a:tr h="261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Фізична активність, спорт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247984"/>
                  </a:ext>
                </a:extLst>
              </a:tr>
              <a:tr h="261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Сон і відпочинок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420787"/>
                  </a:ext>
                </a:extLst>
              </a:tr>
              <a:tr h="261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Прослуховування музики, перегляд фільмів, серіалів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578212"/>
                  </a:ext>
                </a:extLst>
              </a:tr>
              <a:tr h="261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Хобі, заняття творчістю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850024"/>
                  </a:ext>
                </a:extLst>
              </a:tr>
              <a:tr h="261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Робота або навчання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524336"/>
                  </a:ext>
                </a:extLst>
              </a:tr>
              <a:tr h="261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Домашні тварини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25579"/>
                  </a:ext>
                </a:extLst>
              </a:tr>
              <a:tr h="261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Спілкування в соціальних мережах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520113"/>
                  </a:ext>
                </a:extLst>
              </a:tr>
              <a:tr h="261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Психологічна підтримка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019958"/>
                  </a:ext>
                </a:extLst>
              </a:tr>
              <a:tr h="261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Медитація, духовні практики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667167"/>
                  </a:ext>
                </a:extLst>
              </a:tr>
              <a:tr h="261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Волонтерство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392659"/>
                  </a:ext>
                </a:extLst>
              </a:tr>
              <a:tr h="261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333316"/>
                  </a:ext>
                </a:extLst>
              </a:tr>
              <a:tr h="261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Нічого не допомагає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915122"/>
                  </a:ext>
                </a:extLst>
              </a:tr>
              <a:tr h="26118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відповісти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906661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C2A57EB2-88D2-E59A-8DCE-048B5F871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93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AEEEAD00-EA03-34A9-3973-29206DE5C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8487" y="2141883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6A14F96E-6AF3-36C7-D088-4922B9330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Що найбільше допомагало Вам справлятися зі стресом протягом останнього місяця?</a:t>
            </a:r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67C86245-EE22-94D3-4538-34DBD9B1B95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46084"/>
            <a:ext cx="7994915" cy="277000"/>
          </a:xfrm>
        </p:spPr>
        <p:txBody>
          <a:bodyPr/>
          <a:lstStyle/>
          <a:p>
            <a:r>
              <a:rPr lang="uk-UA" dirty="0"/>
              <a:t>ДО ТРЬОХ ВІДПОВІДЕЙ </a:t>
            </a:r>
          </a:p>
        </p:txBody>
      </p:sp>
    </p:spTree>
    <p:extLst>
      <p:ext uri="{BB962C8B-B14F-4D97-AF65-F5344CB8AC3E}">
        <p14:creationId xmlns:p14="http://schemas.microsoft.com/office/powerpoint/2010/main" val="351830383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64D82-1430-1F95-6CE5-ADFF5B3D8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4DC3F6-E612-E0EB-B61D-60995D40CFAC}"/>
              </a:ext>
            </a:extLst>
          </p:cNvPr>
          <p:cNvSpPr txBox="1"/>
          <p:nvPr/>
        </p:nvSpPr>
        <p:spPr>
          <a:xfrm>
            <a:off x="3000873" y="2349659"/>
            <a:ext cx="73253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Досвід</a:t>
            </a:r>
            <a:r>
              <a:rPr lang="ru-RU" sz="4800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48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вимушеного</a:t>
            </a:r>
            <a:r>
              <a:rPr lang="ru-RU" sz="4800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48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переміщення</a:t>
            </a:r>
            <a:r>
              <a:rPr lang="ru-RU" sz="4800" dirty="0">
                <a:latin typeface="Roboto Black" panose="02000000000000000000" pitchFamily="2" charset="0"/>
                <a:ea typeface="Roboto Black" panose="02000000000000000000" pitchFamily="2" charset="0"/>
              </a:rPr>
              <a:t> та </a:t>
            </a:r>
            <a:r>
              <a:rPr lang="ru-RU" sz="48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плани</a:t>
            </a:r>
            <a:r>
              <a:rPr lang="ru-RU" sz="4800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48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щодо</a:t>
            </a:r>
            <a:r>
              <a:rPr lang="ru-RU" sz="4800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48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виїзду</a:t>
            </a:r>
            <a:r>
              <a:rPr lang="ru-RU" sz="4800" dirty="0">
                <a:latin typeface="Roboto Black" panose="02000000000000000000" pitchFamily="2" charset="0"/>
                <a:ea typeface="Roboto Black" panose="02000000000000000000" pitchFamily="2" charset="0"/>
              </a:rPr>
              <a:t> за кордон</a:t>
            </a:r>
            <a:endParaRPr lang="uk-UA" sz="48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D43DD5C2-C30E-B0AA-BA9E-FA6639743110}"/>
              </a:ext>
            </a:extLst>
          </p:cNvPr>
          <p:cNvSpPr/>
          <p:nvPr/>
        </p:nvSpPr>
        <p:spPr>
          <a:xfrm>
            <a:off x="2364628" y="2800347"/>
            <a:ext cx="148857" cy="1200151"/>
          </a:xfrm>
          <a:prstGeom prst="rect">
            <a:avLst/>
          </a:prstGeom>
          <a:solidFill>
            <a:srgbClr val="BD0E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147754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4E946-73AB-505A-6E2B-EFBF75E84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0B1E93DA-5F78-174F-8A1F-44A31744E2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8425165"/>
              </p:ext>
            </p:extLst>
          </p:nvPr>
        </p:nvGraphicFramePr>
        <p:xfrm>
          <a:off x="420017" y="518432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6E7834FA-5B45-1CB6-E77A-113ACCCA5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95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29036FF-CCD3-26DD-EF76-46641FF5B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З якими проблемами, на Вашу думку, найбільше стикаються ВПО в житті на новому місці? 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6EB7E7B9-C27B-E8CC-923C-284155727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C536E7D0-D8CA-FDA5-F84A-CE5D1F15124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46084"/>
            <a:ext cx="7994915" cy="277000"/>
          </a:xfrm>
        </p:spPr>
        <p:txBody>
          <a:bodyPr/>
          <a:lstStyle/>
          <a:p>
            <a:r>
              <a:rPr lang="uk-UA" dirty="0"/>
              <a:t>ДО ТРЬОХ ВІДПОВІДЕЙ </a:t>
            </a:r>
          </a:p>
        </p:txBody>
      </p:sp>
      <p:sp>
        <p:nvSpPr>
          <p:cNvPr id="8" name="Місце для вмісту 3">
            <a:extLst>
              <a:ext uri="{FF2B5EF4-FFF2-40B4-BE49-F238E27FC236}">
                <a16:creationId xmlns:a16="http://schemas.microsoft.com/office/drawing/2014/main" id="{AEBE9987-D4A7-9359-2C41-B18712FD4553}"/>
              </a:ext>
            </a:extLst>
          </p:cNvPr>
          <p:cNvSpPr txBox="1">
            <a:spLocks/>
          </p:cNvSpPr>
          <p:nvPr/>
        </p:nvSpPr>
        <p:spPr>
          <a:xfrm>
            <a:off x="997689" y="6147188"/>
            <a:ext cx="3217236" cy="4770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rgbClr val="A4A4A4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uk-UA" dirty="0">
                <a:solidFill>
                  <a:schemeClr val="bg1">
                    <a:lumMod val="50000"/>
                  </a:schemeClr>
                </a:solidFill>
              </a:rPr>
              <a:t>*У 2025 році ця альтернатива відсутня </a:t>
            </a:r>
          </a:p>
        </p:txBody>
      </p:sp>
    </p:spTree>
    <p:extLst>
      <p:ext uri="{BB962C8B-B14F-4D97-AF65-F5344CB8AC3E}">
        <p14:creationId xmlns:p14="http://schemas.microsoft.com/office/powerpoint/2010/main" val="19391928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8A785-CB0C-5F68-B877-680986AA8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36219973-1855-5811-B5DC-614219AAC9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489785"/>
              </p:ext>
            </p:extLst>
          </p:nvPr>
        </p:nvGraphicFramePr>
        <p:xfrm>
          <a:off x="1416049" y="1196977"/>
          <a:ext cx="10080625" cy="5343981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255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852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416639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416639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416639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416639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6102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416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6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66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0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2646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43264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3264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2646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6102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432646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432646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  <a:gridCol w="46102">
                  <a:extLst>
                    <a:ext uri="{9D8B030D-6E8A-4147-A177-3AD203B41FA5}">
                      <a16:colId xmlns:a16="http://schemas.microsoft.com/office/drawing/2014/main" val="778060441"/>
                    </a:ext>
                  </a:extLst>
                </a:gridCol>
                <a:gridCol w="432646">
                  <a:extLst>
                    <a:ext uri="{9D8B030D-6E8A-4147-A177-3AD203B41FA5}">
                      <a16:colId xmlns:a16="http://schemas.microsoft.com/office/drawing/2014/main" val="3889712031"/>
                    </a:ext>
                  </a:extLst>
                </a:gridCol>
                <a:gridCol w="432646">
                  <a:extLst>
                    <a:ext uri="{9D8B030D-6E8A-4147-A177-3AD203B41FA5}">
                      <a16:colId xmlns:a16="http://schemas.microsoft.com/office/drawing/2014/main" val="220008206"/>
                    </a:ext>
                  </a:extLst>
                </a:gridCol>
                <a:gridCol w="432646">
                  <a:extLst>
                    <a:ext uri="{9D8B030D-6E8A-4147-A177-3AD203B41FA5}">
                      <a16:colId xmlns:a16="http://schemas.microsoft.com/office/drawing/2014/main" val="3265223677"/>
                    </a:ext>
                  </a:extLst>
                </a:gridCol>
                <a:gridCol w="432646">
                  <a:extLst>
                    <a:ext uri="{9D8B030D-6E8A-4147-A177-3AD203B41FA5}">
                      <a16:colId xmlns:a16="http://schemas.microsoft.com/office/drawing/2014/main" val="2324354149"/>
                    </a:ext>
                  </a:extLst>
                </a:gridCol>
              </a:tblGrid>
              <a:tr h="1396821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СТАТЬ. ЗМІНА МІСЦЯ ПРОЖИВАННЯ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ВПО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Проживали за кордоном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Змінювали по Україні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 змінювали 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912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Проблеми із житлом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118499"/>
                  </a:ext>
                </a:extLst>
              </a:tr>
              <a:tr h="252912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Матеріальні труднощі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912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Проблеми із працевлаштуванням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247984"/>
                  </a:ext>
                </a:extLst>
              </a:tr>
              <a:tr h="41656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Труднощі з адаптацією, психологічний дискомфорт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420787"/>
                  </a:ext>
                </a:extLst>
              </a:tr>
              <a:tr h="41656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Проблеми з оформленням документів, соціальних виплат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578212"/>
                  </a:ext>
                </a:extLst>
              </a:tr>
              <a:tr h="252912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Доступ до медичних послуг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850024"/>
                  </a:ext>
                </a:extLst>
              </a:tr>
              <a:tr h="41656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Упереджене ставлення з боку місцевих жителів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524336"/>
                  </a:ext>
                </a:extLst>
              </a:tr>
              <a:tr h="252912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Доступ до освіти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25579"/>
                  </a:ext>
                </a:extLst>
              </a:tr>
              <a:tr h="41656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Проблеми з організацією навчання, дозвілля дітей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520113"/>
                  </a:ext>
                </a:extLst>
              </a:tr>
              <a:tr h="41656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Нестача інформації про доступні послуги та допомогу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019958"/>
                  </a:ext>
                </a:extLst>
              </a:tr>
              <a:tr h="252912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667167"/>
                  </a:ext>
                </a:extLst>
              </a:tr>
              <a:tr h="252912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 відповісти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392659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B2EFC033-E78B-089A-C035-08BCAD359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96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8F48EFF-A878-3858-C3AC-AA11E375F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6051" y="2197301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022B22B1-3849-93F4-C8E0-8FECCDAC5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З якими проблемами, на Вашу думку, найбільше стикаються ВПО в житті на новому місці? </a:t>
            </a:r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F3DFAD94-41FC-53CC-285C-74E246CE935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46084"/>
            <a:ext cx="7994915" cy="277000"/>
          </a:xfrm>
        </p:spPr>
        <p:txBody>
          <a:bodyPr/>
          <a:lstStyle/>
          <a:p>
            <a:r>
              <a:rPr lang="uk-UA" dirty="0"/>
              <a:t>ДО ТРЬОХ ВІДПОВІДЕЙ </a:t>
            </a:r>
          </a:p>
        </p:txBody>
      </p:sp>
    </p:spTree>
    <p:extLst>
      <p:ext uri="{BB962C8B-B14F-4D97-AF65-F5344CB8AC3E}">
        <p14:creationId xmlns:p14="http://schemas.microsoft.com/office/powerpoint/2010/main" val="256948042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FB14F-5C0B-A17B-E619-6AFC6661A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DB21876C-BD60-5538-EAA5-0BEDE7435BC9}"/>
              </a:ext>
            </a:extLst>
          </p:cNvPr>
          <p:cNvGraphicFramePr/>
          <p:nvPr/>
        </p:nvGraphicFramePr>
        <p:xfrm>
          <a:off x="420017" y="518432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7FAFA225-E45B-51C4-2EC0-BFD4AFB80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97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F0D50DD-672A-A6E0-B2ED-6BFF8F359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З якими проблемами, на Вашу думку, найбільше стикаються українські біженці за кордоном?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6401DBE5-75A3-0514-1B96-02E494B92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F56AC5D3-FED2-9D50-27B2-1CF5ABC74BD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46084"/>
            <a:ext cx="7994915" cy="277000"/>
          </a:xfrm>
        </p:spPr>
        <p:txBody>
          <a:bodyPr/>
          <a:lstStyle/>
          <a:p>
            <a:r>
              <a:rPr lang="uk-UA" dirty="0"/>
              <a:t>ДО ТРЬОХ ВІДПОВІДЕЙ </a:t>
            </a:r>
          </a:p>
        </p:txBody>
      </p:sp>
    </p:spTree>
    <p:extLst>
      <p:ext uri="{BB962C8B-B14F-4D97-AF65-F5344CB8AC3E}">
        <p14:creationId xmlns:p14="http://schemas.microsoft.com/office/powerpoint/2010/main" val="26586095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83EEA-EC09-31FB-6501-F6A60DB63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7AFB4031-5726-6E12-7CDF-96B8F008E2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972012"/>
              </p:ext>
            </p:extLst>
          </p:nvPr>
        </p:nvGraphicFramePr>
        <p:xfrm>
          <a:off x="695326" y="1196976"/>
          <a:ext cx="10801351" cy="5284258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416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312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446441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446441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446441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446441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9318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4464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64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31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3592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46359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359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63592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9318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463592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463592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  <a:gridCol w="49318">
                  <a:extLst>
                    <a:ext uri="{9D8B030D-6E8A-4147-A177-3AD203B41FA5}">
                      <a16:colId xmlns:a16="http://schemas.microsoft.com/office/drawing/2014/main" val="2938316900"/>
                    </a:ext>
                  </a:extLst>
                </a:gridCol>
                <a:gridCol w="463592">
                  <a:extLst>
                    <a:ext uri="{9D8B030D-6E8A-4147-A177-3AD203B41FA5}">
                      <a16:colId xmlns:a16="http://schemas.microsoft.com/office/drawing/2014/main" val="1485519087"/>
                    </a:ext>
                  </a:extLst>
                </a:gridCol>
                <a:gridCol w="463592">
                  <a:extLst>
                    <a:ext uri="{9D8B030D-6E8A-4147-A177-3AD203B41FA5}">
                      <a16:colId xmlns:a16="http://schemas.microsoft.com/office/drawing/2014/main" val="4050182147"/>
                    </a:ext>
                  </a:extLst>
                </a:gridCol>
                <a:gridCol w="463592">
                  <a:extLst>
                    <a:ext uri="{9D8B030D-6E8A-4147-A177-3AD203B41FA5}">
                      <a16:colId xmlns:a16="http://schemas.microsoft.com/office/drawing/2014/main" val="3437375253"/>
                    </a:ext>
                  </a:extLst>
                </a:gridCol>
                <a:gridCol w="463592">
                  <a:extLst>
                    <a:ext uri="{9D8B030D-6E8A-4147-A177-3AD203B41FA5}">
                      <a16:colId xmlns:a16="http://schemas.microsoft.com/office/drawing/2014/main" val="200924819"/>
                    </a:ext>
                  </a:extLst>
                </a:gridCol>
              </a:tblGrid>
              <a:tr h="1468610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СТАТЬ. ЗМІНА МІСЦЯ ПРОЖИВАННЯ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ВПО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Проживали за кордоном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Змінювали по Україні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 змінювали 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9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Мовний</a:t>
                      </a:r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бар'єр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247984"/>
                  </a:ext>
                </a:extLst>
              </a:tr>
              <a:tr h="26359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Проблеми із житлом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224533"/>
                  </a:ext>
                </a:extLst>
              </a:tr>
              <a:tr h="26359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Матеріальні труднощі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861605"/>
                  </a:ext>
                </a:extLst>
              </a:tr>
              <a:tr h="40430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Труднощі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з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адаптацією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психологічний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дискомфорт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420787"/>
                  </a:ext>
                </a:extLst>
              </a:tr>
              <a:tr h="26359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Доступ до медичних послуг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578212"/>
                  </a:ext>
                </a:extLst>
              </a:tr>
              <a:tr h="26359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Проблеми із працевлаштуванням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850024"/>
                  </a:ext>
                </a:extLst>
              </a:tr>
              <a:tr h="40430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Проблеми з оформленням документів, соціальних виплат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524336"/>
                  </a:ext>
                </a:extLst>
              </a:tr>
              <a:tr h="40430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Упереджене ставлення з боку місцевих жителів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25579"/>
                  </a:ext>
                </a:extLst>
              </a:tr>
              <a:tr h="26359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Доступ до освіти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520113"/>
                  </a:ext>
                </a:extLst>
              </a:tr>
              <a:tr h="40430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Проблеми з організацією навчання, дозвілля дітей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3019958"/>
                  </a:ext>
                </a:extLst>
              </a:tr>
              <a:tr h="26359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667167"/>
                  </a:ext>
                </a:extLst>
              </a:tr>
              <a:tr h="26359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 відповісти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392659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69E03D14-8559-AA98-01E8-8C8F71CF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98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CFAAB2C3-94E1-5CFF-D0F6-1970A95C5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7724" y="2345083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A366CC18-2AE5-1374-4724-25C765298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388158" cy="421808"/>
          </a:xfrm>
        </p:spPr>
        <p:txBody>
          <a:bodyPr/>
          <a:lstStyle/>
          <a:p>
            <a:r>
              <a:rPr lang="uk-UA" dirty="0"/>
              <a:t>З якими проблемами, на Вашу думку, найбільше стикаються українські біженці за кордоном?</a:t>
            </a:r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DBF39C10-BC04-0E26-6C82-D162DC840C5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46084"/>
            <a:ext cx="7994915" cy="277000"/>
          </a:xfrm>
        </p:spPr>
        <p:txBody>
          <a:bodyPr/>
          <a:lstStyle/>
          <a:p>
            <a:r>
              <a:rPr lang="uk-UA" dirty="0"/>
              <a:t>ДО ТРЬОХ ВІДПОВІДЕЙ </a:t>
            </a:r>
          </a:p>
        </p:txBody>
      </p:sp>
    </p:spTree>
    <p:extLst>
      <p:ext uri="{BB962C8B-B14F-4D97-AF65-F5344CB8AC3E}">
        <p14:creationId xmlns:p14="http://schemas.microsoft.com/office/powerpoint/2010/main" val="60524199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7D634-F6D1-BC90-33C8-54EBF97F6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D3F083EF-4AC8-F591-943E-9F08CAF3F20D}"/>
              </a:ext>
            </a:extLst>
          </p:cNvPr>
          <p:cNvGraphicFramePr/>
          <p:nvPr/>
        </p:nvGraphicFramePr>
        <p:xfrm>
          <a:off x="448893" y="520593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B32A129B-D2AF-3058-95A7-561322517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99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9F9A958-C3CD-A149-CF72-8E3260AAE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4" y="122471"/>
            <a:ext cx="10001539" cy="421808"/>
          </a:xfrm>
        </p:spPr>
        <p:txBody>
          <a:bodyPr/>
          <a:lstStyle/>
          <a:p>
            <a:r>
              <a:rPr lang="uk-UA" dirty="0"/>
              <a:t>Що найбільше вплинуло на Ваше рішення повернутися в Україну?</a:t>
            </a:r>
            <a:br>
              <a:rPr lang="uk-UA" dirty="0"/>
            </a:b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Серед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 тих,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хто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повернувся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 в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Україну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,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rPr>
              <a:t>n=</a:t>
            </a:r>
            <a:r>
              <a:rPr lang="uk-UA" sz="1400" b="0" i="1" dirty="0">
                <a:solidFill>
                  <a:prstClr val="black"/>
                </a:solidFill>
              </a:rPr>
              <a:t>77</a:t>
            </a:r>
            <a:endParaRPr lang="uk-UA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7CF54D5-B5DA-BAF0-BA3A-7AED13770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DBC58C77-F181-52FF-4AF3-712C8E0BBED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740205"/>
            <a:ext cx="7994915" cy="277000"/>
          </a:xfrm>
        </p:spPr>
        <p:txBody>
          <a:bodyPr/>
          <a:lstStyle/>
          <a:p>
            <a:r>
              <a:rPr lang="uk-UA" dirty="0"/>
              <a:t>ДО ТРЬОХ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203697303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B2D8F-B4DB-AD61-66D2-405F26C71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6B210518-8B9C-347F-362A-E3313BE99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100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CA25D40-B590-A9EF-CACC-E8C3E79ED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pPr lvl="0"/>
            <a:r>
              <a:rPr lang="uk-UA" dirty="0"/>
              <a:t>Чи хотіли б Ви виїхати за кордон на постійне місце проживання?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61F864B-0752-7E0D-BA48-6655CDD03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4E735308-EB67-2BBA-71B7-9E2259546D38}"/>
              </a:ext>
            </a:extLst>
          </p:cNvPr>
          <p:cNvGraphicFramePr/>
          <p:nvPr/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0F77DA3D-BD9C-98BD-FC26-40A868302CFE}"/>
              </a:ext>
            </a:extLst>
          </p:cNvPr>
          <p:cNvGraphicFramePr>
            <a:graphicFrameLocks/>
          </p:cNvGraphicFramePr>
          <p:nvPr/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5054886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48710-D41C-5C6A-D7F7-FBE9B185D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7">
            <a:extLst>
              <a:ext uri="{FF2B5EF4-FFF2-40B4-BE49-F238E27FC236}">
                <a16:creationId xmlns:a16="http://schemas.microsoft.com/office/drawing/2014/main" id="{F44C44A8-6E44-B5C7-5B59-F9C138B23FA9}"/>
              </a:ext>
            </a:extLst>
          </p:cNvPr>
          <p:cNvGraphicFramePr/>
          <p:nvPr/>
        </p:nvGraphicFramePr>
        <p:xfrm>
          <a:off x="1186202" y="1246625"/>
          <a:ext cx="9025818" cy="4472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CA58944D-BA2A-E80E-CA12-5E6DC78C1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101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296D185-5288-BA05-A8E8-CF3033AAB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641564" cy="421808"/>
          </a:xfrm>
        </p:spPr>
        <p:txBody>
          <a:bodyPr/>
          <a:lstStyle/>
          <a:p>
            <a:r>
              <a:rPr lang="uk-UA" dirty="0"/>
              <a:t>Чи хотіли б Ви виїхати за кордон на постійне місце проживання?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D630FDDA-4BEB-66B6-831A-AE97F6646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0115" y="4533024"/>
            <a:ext cx="3217236" cy="477078"/>
          </a:xfrm>
        </p:spPr>
        <p:txBody>
          <a:bodyPr/>
          <a:lstStyle/>
          <a:p>
            <a:pPr algn="l"/>
            <a:r>
              <a:rPr lang="uk-UA" dirty="0"/>
              <a:t>©</a:t>
            </a:r>
            <a:r>
              <a:rPr lang="en-US" dirty="0"/>
              <a:t> Rating Group</a:t>
            </a:r>
          </a:p>
          <a:p>
            <a:pPr algn="l"/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0180D7E7-B2A1-1042-883A-9656464950E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474155"/>
            <a:ext cx="7994915" cy="277000"/>
          </a:xfrm>
        </p:spPr>
        <p:txBody>
          <a:bodyPr/>
          <a:lstStyle/>
          <a:p>
            <a:r>
              <a:rPr lang="uk-UA" dirty="0"/>
              <a:t>Динаміка</a:t>
            </a:r>
          </a:p>
        </p:txBody>
      </p:sp>
    </p:spTree>
    <p:extLst>
      <p:ext uri="{BB962C8B-B14F-4D97-AF65-F5344CB8AC3E}">
        <p14:creationId xmlns:p14="http://schemas.microsoft.com/office/powerpoint/2010/main" val="400196824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417BA-3CE4-F943-2A06-6086CB8D0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284EEBD-A5C6-0055-40DE-294C89B1CDDD}"/>
              </a:ext>
            </a:extLst>
          </p:cNvPr>
          <p:cNvSpPr txBox="1"/>
          <p:nvPr/>
        </p:nvSpPr>
        <p:spPr>
          <a:xfrm>
            <a:off x="3000873" y="2599041"/>
            <a:ext cx="73253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Досвід</a:t>
            </a:r>
            <a:r>
              <a:rPr lang="ru-RU" sz="4800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48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військової</a:t>
            </a:r>
            <a:r>
              <a:rPr lang="ru-RU" sz="4800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48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служби</a:t>
            </a:r>
            <a:endParaRPr lang="uk-UA" sz="48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3CA932B7-1369-9087-DD43-B6B4C0C31E24}"/>
              </a:ext>
            </a:extLst>
          </p:cNvPr>
          <p:cNvSpPr/>
          <p:nvPr/>
        </p:nvSpPr>
        <p:spPr>
          <a:xfrm>
            <a:off x="2364628" y="2800347"/>
            <a:ext cx="148857" cy="1200151"/>
          </a:xfrm>
          <a:prstGeom prst="rect">
            <a:avLst/>
          </a:prstGeom>
          <a:solidFill>
            <a:srgbClr val="BD0E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600303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55C4E-B09E-202B-4ECC-ED61AA2A6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289CFD74-DB40-49A6-E3D2-23B1EF9F7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103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9AB8703-22A3-48AA-594C-D7DA96C78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uk-UA" dirty="0"/>
              <a:t>Чи проходили Ви або проходите військову службу у Збройних Силах України чи інших складових сектору безпеки і оборони України?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451E2E0B-C9F2-EF25-948A-0EBB975A8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03CB4672-CA71-288B-2311-E7CBEA911010}"/>
              </a:ext>
            </a:extLst>
          </p:cNvPr>
          <p:cNvGraphicFramePr/>
          <p:nvPr/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A9F26716-4BE7-0C22-8727-09C213E1F44B}"/>
              </a:ext>
            </a:extLst>
          </p:cNvPr>
          <p:cNvGraphicFramePr>
            <a:graphicFrameLocks/>
          </p:cNvGraphicFramePr>
          <p:nvPr/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0548613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76B7F-4700-B610-F2F6-44FBFDB25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89C5B0FE-577D-58AA-64B2-5AA3C6E5D5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1188656"/>
              </p:ext>
            </p:extLst>
          </p:nvPr>
        </p:nvGraphicFramePr>
        <p:xfrm>
          <a:off x="448893" y="520593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8DF4686E-C12D-DD81-AFB6-9B0E9BA20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104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8DDCF9D-58FF-00D5-894C-A0189F4D4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4" y="122471"/>
            <a:ext cx="10295256" cy="421808"/>
          </a:xfrm>
        </p:spPr>
        <p:txBody>
          <a:bodyPr/>
          <a:lstStyle/>
          <a:p>
            <a:r>
              <a:rPr lang="uk-UA" dirty="0"/>
              <a:t>З якими проблемами, на Вашу думку, найбільше стикаються ветерани при поверненні до цивільного життя?</a:t>
            </a:r>
            <a:endParaRPr lang="uk-UA" sz="1400" b="0" i="1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8220BDE-8D4C-1753-B462-E44337516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3C1B13F2-7004-4AE9-639B-40AB0FC873E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55275"/>
            <a:ext cx="7994915" cy="277000"/>
          </a:xfrm>
        </p:spPr>
        <p:txBody>
          <a:bodyPr/>
          <a:lstStyle/>
          <a:p>
            <a:r>
              <a:rPr lang="uk-UA" dirty="0"/>
              <a:t>НЕ БІЛЬШЕ ТРЬОХ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31335211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86E89-8EB4-A666-F962-8216C1F89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CD467DDB-1BC7-B84F-BABF-3B99FA92FC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476313"/>
              </p:ext>
            </p:extLst>
          </p:nvPr>
        </p:nvGraphicFramePr>
        <p:xfrm>
          <a:off x="1416049" y="1196974"/>
          <a:ext cx="10080622" cy="5330269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352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965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434559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434559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434559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434559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52501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434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45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50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1255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45125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5125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1255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52501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451255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451255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  <a:gridCol w="52501">
                  <a:extLst>
                    <a:ext uri="{9D8B030D-6E8A-4147-A177-3AD203B41FA5}">
                      <a16:colId xmlns:a16="http://schemas.microsoft.com/office/drawing/2014/main" val="1447555472"/>
                    </a:ext>
                  </a:extLst>
                </a:gridCol>
                <a:gridCol w="451255">
                  <a:extLst>
                    <a:ext uri="{9D8B030D-6E8A-4147-A177-3AD203B41FA5}">
                      <a16:colId xmlns:a16="http://schemas.microsoft.com/office/drawing/2014/main" val="390110354"/>
                    </a:ext>
                  </a:extLst>
                </a:gridCol>
                <a:gridCol w="451255">
                  <a:extLst>
                    <a:ext uri="{9D8B030D-6E8A-4147-A177-3AD203B41FA5}">
                      <a16:colId xmlns:a16="http://schemas.microsoft.com/office/drawing/2014/main" val="2029451262"/>
                    </a:ext>
                  </a:extLst>
                </a:gridCol>
                <a:gridCol w="451255">
                  <a:extLst>
                    <a:ext uri="{9D8B030D-6E8A-4147-A177-3AD203B41FA5}">
                      <a16:colId xmlns:a16="http://schemas.microsoft.com/office/drawing/2014/main" val="2264125047"/>
                    </a:ext>
                  </a:extLst>
                </a:gridCol>
              </a:tblGrid>
              <a:tr h="1415869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СТАТЬ. ДОСВІД СЛУЖБИ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Служать зараз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Служили раніше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 служили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32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Проблеми з психічним здоров’ям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540163"/>
                  </a:ext>
                </a:extLst>
              </a:tr>
              <a:tr h="26832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Проблеми з фізичним здоров’ям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535174"/>
                  </a:ext>
                </a:extLst>
              </a:tr>
              <a:tr h="44194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Труднощі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з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медичною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допомогою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або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реабілітацією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956789"/>
                  </a:ext>
                </a:extLst>
              </a:tr>
              <a:tr h="268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Труднощі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у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стосунках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із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близькими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08146"/>
                  </a:ext>
                </a:extLst>
              </a:tr>
              <a:tr h="44194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Труднощі з документами, виплатами або пільгами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783619"/>
                  </a:ext>
                </a:extLst>
              </a:tr>
              <a:tr h="26832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Фінансові труднощі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719617"/>
                  </a:ext>
                </a:extLst>
              </a:tr>
              <a:tr h="26832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Труднощі з працевлаштуванням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866806"/>
                  </a:ext>
                </a:extLst>
              </a:tr>
              <a:tr h="441948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Нерозуміння, упередження або дискримінація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034045"/>
                  </a:ext>
                </a:extLst>
              </a:tr>
              <a:tr h="44194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Невизнання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навичок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отриманих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під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час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служби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598950"/>
                  </a:ext>
                </a:extLst>
              </a:tr>
              <a:tr h="26832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Житлові проблеми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06202"/>
                  </a:ext>
                </a:extLst>
              </a:tr>
              <a:tr h="26832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555161"/>
                  </a:ext>
                </a:extLst>
              </a:tr>
              <a:tr h="268326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 відповісти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uk-UA" sz="13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502152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F0C2EEAB-782E-6CC2-61CD-01FB347D1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105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3A8FF97C-7C84-EDB7-3EFC-589D0EE76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5260" y="2189620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F4461D6D-3E9E-425E-921E-CD5341EBC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973830" cy="421808"/>
          </a:xfrm>
        </p:spPr>
        <p:txBody>
          <a:bodyPr/>
          <a:lstStyle/>
          <a:p>
            <a:r>
              <a:rPr lang="uk-UA" dirty="0"/>
              <a:t>З якими проблемами, на Вашу думку, найбільше стикаються ветерани при поверненні до цивільного життя?</a:t>
            </a:r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58226C06-AD1C-5C2F-C5F1-B526B89A16F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799857"/>
            <a:ext cx="7994915" cy="277000"/>
          </a:xfrm>
        </p:spPr>
        <p:txBody>
          <a:bodyPr/>
          <a:lstStyle/>
          <a:p>
            <a:r>
              <a:rPr lang="uk-UA" dirty="0"/>
              <a:t>НЕ БІЛЬШЕ ТРЬОХ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341072414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133DA-524A-5CBA-D877-811E0633B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789C37-0337-1EC0-1E87-57DACB25723E}"/>
              </a:ext>
            </a:extLst>
          </p:cNvPr>
          <p:cNvSpPr txBox="1"/>
          <p:nvPr/>
        </p:nvSpPr>
        <p:spPr>
          <a:xfrm>
            <a:off x="2973164" y="2940787"/>
            <a:ext cx="73253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Житлові</a:t>
            </a:r>
            <a:r>
              <a:rPr lang="ru-RU" sz="4800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48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умови</a:t>
            </a:r>
            <a:endParaRPr lang="uk-UA" sz="48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7B003B13-E127-6D42-D78F-FAC1925053FF}"/>
              </a:ext>
            </a:extLst>
          </p:cNvPr>
          <p:cNvSpPr/>
          <p:nvPr/>
        </p:nvSpPr>
        <p:spPr>
          <a:xfrm>
            <a:off x="2364628" y="2800347"/>
            <a:ext cx="148857" cy="1200151"/>
          </a:xfrm>
          <a:prstGeom prst="rect">
            <a:avLst/>
          </a:prstGeom>
          <a:solidFill>
            <a:srgbClr val="BD0E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615445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B904C-16F1-C2D0-E7DD-94A58B725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A6A704B5-2E0A-9A99-6E05-4E7515004BB7}"/>
              </a:ext>
            </a:extLst>
          </p:cNvPr>
          <p:cNvGraphicFramePr/>
          <p:nvPr/>
        </p:nvGraphicFramePr>
        <p:xfrm>
          <a:off x="448893" y="520593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2B7FF05F-34ED-0913-0B3C-57FB1015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107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036B84D-76AE-8017-C1A1-268827F6F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4" y="122471"/>
            <a:ext cx="10295256" cy="421808"/>
          </a:xfrm>
        </p:spPr>
        <p:txBody>
          <a:bodyPr/>
          <a:lstStyle/>
          <a:p>
            <a:pPr lvl="0"/>
            <a:r>
              <a:rPr lang="uk-UA" dirty="0"/>
              <a:t>З ким Ви зараз проживаєте?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4444F18C-49E7-2D89-684D-D00842F049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E2E533BA-233B-70C3-D11D-105C1D09B05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532002"/>
            <a:ext cx="7994915" cy="277000"/>
          </a:xfrm>
        </p:spPr>
        <p:txBody>
          <a:bodyPr/>
          <a:lstStyle/>
          <a:p>
            <a:r>
              <a:rPr lang="uk-UA" dirty="0"/>
              <a:t>ОДНА ВІДПОВІДЬ</a:t>
            </a:r>
          </a:p>
        </p:txBody>
      </p:sp>
    </p:spTree>
    <p:extLst>
      <p:ext uri="{BB962C8B-B14F-4D97-AF65-F5344CB8AC3E}">
        <p14:creationId xmlns:p14="http://schemas.microsoft.com/office/powerpoint/2010/main" val="323281036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BFE42-945B-2072-B86F-F3B60A193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5C2CE86E-5B9F-D213-ED99-87F13790FB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618166"/>
              </p:ext>
            </p:extLst>
          </p:nvPr>
        </p:nvGraphicFramePr>
        <p:xfrm>
          <a:off x="1416049" y="1196975"/>
          <a:ext cx="10080628" cy="5111748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74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548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1972704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69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Проживаю з батьками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або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іншими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родичами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08146"/>
                  </a:ext>
                </a:extLst>
              </a:tr>
              <a:tr h="43069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Проживаю з партнером/партнеркою та дітьми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783619"/>
                  </a:ext>
                </a:extLst>
              </a:tr>
              <a:tr h="354069">
                <a:tc>
                  <a:txBody>
                    <a:bodyPr/>
                    <a:lstStyle/>
                    <a:p>
                      <a:pPr algn="l" fontAlgn="t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Проживаю самостійно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719617"/>
                  </a:ext>
                </a:extLst>
              </a:tr>
              <a:tr h="354069">
                <a:tc>
                  <a:txBody>
                    <a:bodyPr/>
                    <a:lstStyle/>
                    <a:p>
                      <a:pPr algn="l" fontAlgn="t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Проживаю з партнером/партнеркою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866806"/>
                  </a:ext>
                </a:extLst>
              </a:tr>
              <a:tr h="43069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Проживаю з партнером/партнеркою, дітьми та іншими членами сім'ї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034045"/>
                  </a:ext>
                </a:extLst>
              </a:tr>
              <a:tr h="354069">
                <a:tc>
                  <a:txBody>
                    <a:bodyPr/>
                    <a:lstStyle/>
                    <a:p>
                      <a:pPr algn="l" fontAlgn="t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Проживаю з друзями/сусідами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598950"/>
                  </a:ext>
                </a:extLst>
              </a:tr>
              <a:tr h="43069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Проживаю з партнером/партнеркою та іншими членами сім'ї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06202"/>
                  </a:ext>
                </a:extLst>
              </a:tr>
              <a:tr h="354069">
                <a:tc>
                  <a:txBody>
                    <a:bodyPr/>
                    <a:lstStyle/>
                    <a:p>
                      <a:pPr algn="l" fontAlgn="t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555161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08A8F9C8-0BB9-1799-C803-A46C23333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108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27B6C8E8-1D59-3FD2-28EA-6ED4898EE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514" y="2512893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E43A1AAC-034B-40D5-9D58-6DC56C714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10487760" cy="421808"/>
          </a:xfrm>
        </p:spPr>
        <p:txBody>
          <a:bodyPr/>
          <a:lstStyle/>
          <a:p>
            <a:r>
              <a:rPr lang="uk-UA" dirty="0"/>
              <a:t>З ким Ви зараз проживаєте?</a:t>
            </a:r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DED37968-265B-BD91-E854-1E070500E2F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513530"/>
            <a:ext cx="7994915" cy="277000"/>
          </a:xfrm>
        </p:spPr>
        <p:txBody>
          <a:bodyPr/>
          <a:lstStyle/>
          <a:p>
            <a:r>
              <a:rPr lang="uk-UA" dirty="0"/>
              <a:t>ОДНА ВІДПОВІДЬ</a:t>
            </a:r>
          </a:p>
        </p:txBody>
      </p:sp>
    </p:spTree>
    <p:extLst>
      <p:ext uri="{BB962C8B-B14F-4D97-AF65-F5344CB8AC3E}">
        <p14:creationId xmlns:p14="http://schemas.microsoft.com/office/powerpoint/2010/main" val="216646667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0732B-876D-DA00-0DC3-31ECC8CB8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FEB502DB-DD53-7FFF-6C0D-DD2DCEA09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109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79AD85A-2B7B-97E1-B18C-A35C81984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pPr lvl="0"/>
            <a:r>
              <a:rPr lang="uk-UA" dirty="0"/>
              <a:t>Яка з наведених ситуацій найкраще описує Ваше основне житло зараз?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6D2113B2-CC7E-47A7-8228-5EDB87603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FF1B28F3-6935-3690-C756-3846C5EC9AED}"/>
              </a:ext>
            </a:extLst>
          </p:cNvPr>
          <p:cNvGraphicFramePr/>
          <p:nvPr/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4399D944-B2A6-CD3A-F5DD-6B4214363956}"/>
              </a:ext>
            </a:extLst>
          </p:cNvPr>
          <p:cNvGraphicFramePr>
            <a:graphicFrameLocks/>
          </p:cNvGraphicFramePr>
          <p:nvPr/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748205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8AF35-72D5-5C1E-F41A-42990EC68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D0CB377C-96F3-D1EF-8904-75B2BED02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110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D2DA92F-484D-9530-EB36-7C1CB520D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pPr lvl="0"/>
            <a:r>
              <a:rPr lang="uk-UA" dirty="0"/>
              <a:t>Наскільки Ви загалом задоволені своїми нинішніми житловими умовами?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B1C459EB-6FE9-31CE-5406-D612EB155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8B353265-FEAC-93E7-7FA5-3D78DA40561C}"/>
              </a:ext>
            </a:extLst>
          </p:cNvPr>
          <p:cNvGraphicFramePr/>
          <p:nvPr/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7CC365AC-5D6D-97D8-04DA-E4124B564FF6}"/>
              </a:ext>
            </a:extLst>
          </p:cNvPr>
          <p:cNvGraphicFramePr>
            <a:graphicFrameLocks/>
          </p:cNvGraphicFramePr>
          <p:nvPr/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013550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9935A-656D-9858-19E5-50BEAA4F4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FD87EE34-C49B-0151-872F-91D574A0D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111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431A7D4-596F-ED8C-7309-1CB03105E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pPr lvl="0"/>
            <a:r>
              <a:rPr lang="uk-UA" dirty="0"/>
              <a:t>Чи хотіли б Ви змінити свої нинішні житлові умови?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C5625A6-C080-B2FE-A6CD-6167BC6A5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1E72A816-983D-E31C-0307-C8AB771010EC}"/>
              </a:ext>
            </a:extLst>
          </p:cNvPr>
          <p:cNvGraphicFramePr/>
          <p:nvPr/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8B8E50FD-AEFB-D02D-1A04-20BBD7A9930A}"/>
              </a:ext>
            </a:extLst>
          </p:cNvPr>
          <p:cNvGraphicFramePr>
            <a:graphicFrameLocks/>
          </p:cNvGraphicFramePr>
          <p:nvPr/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2045807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52D35-E821-0A00-4C8A-7DA23BEFD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EABE07C9-8026-02C4-FC62-AFFA81DA3934}"/>
              </a:ext>
            </a:extLst>
          </p:cNvPr>
          <p:cNvGraphicFramePr/>
          <p:nvPr/>
        </p:nvGraphicFramePr>
        <p:xfrm>
          <a:off x="448893" y="520593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241DBB5C-B58E-9BF9-5BC4-7A284710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112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58610FA-CBA9-3BCE-2493-C7BD86948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4" y="122471"/>
            <a:ext cx="9721851" cy="421808"/>
          </a:xfrm>
        </p:spPr>
        <p:txBody>
          <a:bodyPr/>
          <a:lstStyle/>
          <a:p>
            <a:r>
              <a:rPr lang="uk-UA" dirty="0"/>
              <a:t>Що найбільше перешкоджає Вам змінити свої житлові умови так, як Ви хотіли б?</a:t>
            </a:r>
            <a:br>
              <a:rPr lang="uk-UA" dirty="0"/>
            </a:br>
            <a:r>
              <a:rPr lang="ru-RU" sz="1400" b="0" i="1" dirty="0" err="1">
                <a:solidFill>
                  <a:prstClr val="black"/>
                </a:solidFill>
              </a:rPr>
              <a:t>Серед</a:t>
            </a:r>
            <a:r>
              <a:rPr lang="ru-RU" sz="1400" b="0" i="1" dirty="0">
                <a:solidFill>
                  <a:prstClr val="black"/>
                </a:solidFill>
              </a:rPr>
              <a:t> тих, </a:t>
            </a:r>
            <a:r>
              <a:rPr lang="ru-RU" sz="1400" b="0" i="1" dirty="0" err="1">
                <a:solidFill>
                  <a:prstClr val="black"/>
                </a:solidFill>
              </a:rPr>
              <a:t>хто</a:t>
            </a:r>
            <a:r>
              <a:rPr lang="ru-RU" sz="1400" b="0" i="1" dirty="0">
                <a:solidFill>
                  <a:prstClr val="black"/>
                </a:solidFill>
              </a:rPr>
              <a:t> </a:t>
            </a:r>
            <a:r>
              <a:rPr lang="ru-RU" sz="1400" b="0" i="1" dirty="0" err="1">
                <a:solidFill>
                  <a:prstClr val="black"/>
                </a:solidFill>
              </a:rPr>
              <a:t>хотів</a:t>
            </a:r>
            <a:r>
              <a:rPr lang="ru-RU" sz="1400" b="0" i="1" dirty="0">
                <a:solidFill>
                  <a:prstClr val="black"/>
                </a:solidFill>
              </a:rPr>
              <a:t> би </a:t>
            </a:r>
            <a:r>
              <a:rPr lang="ru-RU" sz="1400" b="0" i="1" dirty="0" err="1">
                <a:solidFill>
                  <a:prstClr val="black"/>
                </a:solidFill>
              </a:rPr>
              <a:t>змінити</a:t>
            </a:r>
            <a:r>
              <a:rPr lang="ru-RU" sz="1400" b="0" i="1" dirty="0">
                <a:solidFill>
                  <a:prstClr val="black"/>
                </a:solidFill>
              </a:rPr>
              <a:t> </a:t>
            </a:r>
            <a:r>
              <a:rPr lang="ru-RU" sz="1400" b="0" i="1" dirty="0" err="1">
                <a:solidFill>
                  <a:prstClr val="black"/>
                </a:solidFill>
              </a:rPr>
              <a:t>свої</a:t>
            </a:r>
            <a:r>
              <a:rPr lang="ru-RU" sz="1400" b="0" i="1" dirty="0">
                <a:solidFill>
                  <a:prstClr val="black"/>
                </a:solidFill>
              </a:rPr>
              <a:t> </a:t>
            </a:r>
            <a:r>
              <a:rPr lang="ru-RU" sz="1400" b="0" i="1" dirty="0" err="1">
                <a:solidFill>
                  <a:prstClr val="black"/>
                </a:solidFill>
              </a:rPr>
              <a:t>нинішні</a:t>
            </a:r>
            <a:r>
              <a:rPr lang="ru-RU" sz="1400" b="0" i="1" dirty="0">
                <a:solidFill>
                  <a:prstClr val="black"/>
                </a:solidFill>
              </a:rPr>
              <a:t> </a:t>
            </a:r>
            <a:r>
              <a:rPr lang="ru-RU" sz="1400" b="0" i="1" dirty="0" err="1">
                <a:solidFill>
                  <a:prstClr val="black"/>
                </a:solidFill>
              </a:rPr>
              <a:t>житлові</a:t>
            </a:r>
            <a:r>
              <a:rPr lang="ru-RU" sz="1400" b="0" i="1" dirty="0">
                <a:solidFill>
                  <a:prstClr val="black"/>
                </a:solidFill>
              </a:rPr>
              <a:t> </a:t>
            </a:r>
            <a:r>
              <a:rPr lang="ru-RU" sz="1400" b="0" i="1" dirty="0" err="1">
                <a:solidFill>
                  <a:prstClr val="black"/>
                </a:solidFill>
              </a:rPr>
              <a:t>умови</a:t>
            </a:r>
            <a:r>
              <a:rPr lang="ru-RU" sz="1400" b="0" i="1" dirty="0">
                <a:solidFill>
                  <a:prstClr val="black"/>
                </a:solidFill>
              </a:rPr>
              <a:t>, </a:t>
            </a:r>
            <a:r>
              <a:rPr lang="en-US" sz="1400" b="0" i="1" dirty="0">
                <a:solidFill>
                  <a:prstClr val="black"/>
                </a:solidFill>
              </a:rPr>
              <a:t>n=</a:t>
            </a:r>
            <a:r>
              <a:rPr lang="uk-UA" sz="1400" b="0" i="1" dirty="0">
                <a:solidFill>
                  <a:prstClr val="black"/>
                </a:solidFill>
              </a:rPr>
              <a:t>970</a:t>
            </a:r>
            <a:endParaRPr lang="uk-UA" sz="1400" b="0" i="1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F039FC1A-D356-E879-5E63-6B71024EFE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7855430A-D5D5-2CE5-5EC5-25874AC7BEE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1058475"/>
            <a:ext cx="7994915" cy="277000"/>
          </a:xfrm>
        </p:spPr>
        <p:txBody>
          <a:bodyPr/>
          <a:lstStyle/>
          <a:p>
            <a:r>
              <a:rPr lang="uk-UA" dirty="0"/>
              <a:t>НЕ БІЛЬШЕ ТРЬОХ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404136125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359E9-0029-0AC9-7A88-E9C2A645F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6DC12864-8B34-9415-3E24-9DD5843DA6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587326"/>
              </p:ext>
            </p:extLst>
          </p:nvPr>
        </p:nvGraphicFramePr>
        <p:xfrm>
          <a:off x="1416049" y="1320799"/>
          <a:ext cx="10080628" cy="5416488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74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548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1581552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8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Брак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коштів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на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придбання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житла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540163"/>
                  </a:ext>
                </a:extLst>
              </a:tr>
              <a:tr h="2838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Брак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коштів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на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оренду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житла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535174"/>
                  </a:ext>
                </a:extLst>
              </a:tr>
              <a:tr h="2838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Безпекові ризики або невизначеність щодо місця проживання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956789"/>
                  </a:ext>
                </a:extLst>
              </a:tr>
              <a:tr h="2838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 можу змінити місце проживання через особисті обставини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08146"/>
                  </a:ext>
                </a:extLst>
              </a:tr>
              <a:tr h="283864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Недоступні кредит або іпотека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783619"/>
                  </a:ext>
                </a:extLst>
              </a:tr>
              <a:tr h="283864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Недоступні програми житлової підтримки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719617"/>
                  </a:ext>
                </a:extLst>
              </a:tr>
              <a:tr h="2838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 можу знайти відповідне житло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866806"/>
                  </a:ext>
                </a:extLst>
              </a:tr>
              <a:tr h="2838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Брак інформації про житлові програми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034045"/>
                  </a:ext>
                </a:extLst>
              </a:tr>
              <a:tr h="28386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Невирішені питання щодо пошкодженого житла або компенсації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598950"/>
                  </a:ext>
                </a:extLst>
              </a:tr>
              <a:tr h="283864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06202"/>
                  </a:ext>
                </a:extLst>
              </a:tr>
              <a:tr h="283864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Наразі нічого не перешкоджає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555161"/>
                  </a:ext>
                </a:extLst>
              </a:tr>
              <a:tr h="283864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 відповісти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502152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970C3B00-5D20-B53A-1375-18D38E959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113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7084B58-F347-E65D-F66E-82F274962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9987" y="2291220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051A0259-4043-69EA-367C-A37536BA6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10093902" cy="421808"/>
          </a:xfrm>
        </p:spPr>
        <p:txBody>
          <a:bodyPr/>
          <a:lstStyle/>
          <a:p>
            <a:r>
              <a:rPr lang="uk-UA" dirty="0"/>
              <a:t>Що найбільше перешкоджає Вам змінити свої житлові умови так, як Ви хотіли б?</a:t>
            </a:r>
            <a:br>
              <a:rPr lang="uk-UA" dirty="0"/>
            </a:br>
            <a:r>
              <a:rPr lang="ru-RU" sz="1400" b="0" i="1" dirty="0" err="1">
                <a:solidFill>
                  <a:prstClr val="black"/>
                </a:solidFill>
              </a:rPr>
              <a:t>Серед</a:t>
            </a:r>
            <a:r>
              <a:rPr lang="ru-RU" sz="1400" b="0" i="1" dirty="0">
                <a:solidFill>
                  <a:prstClr val="black"/>
                </a:solidFill>
              </a:rPr>
              <a:t> тих, </a:t>
            </a:r>
            <a:r>
              <a:rPr lang="ru-RU" sz="1400" b="0" i="1" dirty="0" err="1">
                <a:solidFill>
                  <a:prstClr val="black"/>
                </a:solidFill>
              </a:rPr>
              <a:t>хто</a:t>
            </a:r>
            <a:r>
              <a:rPr lang="ru-RU" sz="1400" b="0" i="1" dirty="0">
                <a:solidFill>
                  <a:prstClr val="black"/>
                </a:solidFill>
              </a:rPr>
              <a:t> </a:t>
            </a:r>
            <a:r>
              <a:rPr lang="ru-RU" sz="1400" b="0" i="1" dirty="0" err="1">
                <a:solidFill>
                  <a:prstClr val="black"/>
                </a:solidFill>
              </a:rPr>
              <a:t>хотів</a:t>
            </a:r>
            <a:r>
              <a:rPr lang="ru-RU" sz="1400" b="0" i="1" dirty="0">
                <a:solidFill>
                  <a:prstClr val="black"/>
                </a:solidFill>
              </a:rPr>
              <a:t> би </a:t>
            </a:r>
            <a:r>
              <a:rPr lang="ru-RU" sz="1400" b="0" i="1" dirty="0" err="1">
                <a:solidFill>
                  <a:prstClr val="black"/>
                </a:solidFill>
              </a:rPr>
              <a:t>змінити</a:t>
            </a:r>
            <a:r>
              <a:rPr lang="ru-RU" sz="1400" b="0" i="1" dirty="0">
                <a:solidFill>
                  <a:prstClr val="black"/>
                </a:solidFill>
              </a:rPr>
              <a:t> </a:t>
            </a:r>
            <a:r>
              <a:rPr lang="ru-RU" sz="1400" b="0" i="1" dirty="0" err="1">
                <a:solidFill>
                  <a:prstClr val="black"/>
                </a:solidFill>
              </a:rPr>
              <a:t>свої</a:t>
            </a:r>
            <a:r>
              <a:rPr lang="ru-RU" sz="1400" b="0" i="1" dirty="0">
                <a:solidFill>
                  <a:prstClr val="black"/>
                </a:solidFill>
              </a:rPr>
              <a:t> </a:t>
            </a:r>
            <a:r>
              <a:rPr lang="ru-RU" sz="1400" b="0" i="1" dirty="0" err="1">
                <a:solidFill>
                  <a:prstClr val="black"/>
                </a:solidFill>
              </a:rPr>
              <a:t>нинішні</a:t>
            </a:r>
            <a:r>
              <a:rPr lang="ru-RU" sz="1400" b="0" i="1" dirty="0">
                <a:solidFill>
                  <a:prstClr val="black"/>
                </a:solidFill>
              </a:rPr>
              <a:t> </a:t>
            </a:r>
            <a:r>
              <a:rPr lang="ru-RU" sz="1400" b="0" i="1" dirty="0" err="1">
                <a:solidFill>
                  <a:prstClr val="black"/>
                </a:solidFill>
              </a:rPr>
              <a:t>житлові</a:t>
            </a:r>
            <a:r>
              <a:rPr lang="ru-RU" sz="1400" b="0" i="1" dirty="0">
                <a:solidFill>
                  <a:prstClr val="black"/>
                </a:solidFill>
              </a:rPr>
              <a:t> </a:t>
            </a:r>
            <a:r>
              <a:rPr lang="ru-RU" sz="1400" b="0" i="1" dirty="0" err="1">
                <a:solidFill>
                  <a:prstClr val="black"/>
                </a:solidFill>
              </a:rPr>
              <a:t>умови</a:t>
            </a:r>
            <a:r>
              <a:rPr lang="ru-RU" sz="1400" b="0" i="1" dirty="0">
                <a:solidFill>
                  <a:prstClr val="black"/>
                </a:solidFill>
              </a:rPr>
              <a:t>, </a:t>
            </a:r>
            <a:r>
              <a:rPr lang="en-US" sz="1400" b="0" i="1" dirty="0">
                <a:solidFill>
                  <a:prstClr val="black"/>
                </a:solidFill>
              </a:rPr>
              <a:t>n=</a:t>
            </a:r>
            <a:r>
              <a:rPr lang="uk-UA" sz="1400" b="0" i="1" dirty="0">
                <a:solidFill>
                  <a:prstClr val="black"/>
                </a:solidFill>
              </a:rPr>
              <a:t>970</a:t>
            </a:r>
            <a:endParaRPr lang="uk-UA" dirty="0"/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893E667C-9CBE-6EC4-1B72-A31A46DBF3D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1058475"/>
            <a:ext cx="7994915" cy="277000"/>
          </a:xfrm>
        </p:spPr>
        <p:txBody>
          <a:bodyPr/>
          <a:lstStyle/>
          <a:p>
            <a:r>
              <a:rPr lang="uk-UA" dirty="0"/>
              <a:t>НЕ БІЛЬШЕ ТРЬОХ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238833303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D8F07-4D19-92A4-2861-8870FFB0E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C540B3-67AF-AF18-87E3-CC68CF65C3F3}"/>
              </a:ext>
            </a:extLst>
          </p:cNvPr>
          <p:cNvSpPr txBox="1"/>
          <p:nvPr/>
        </p:nvSpPr>
        <p:spPr>
          <a:xfrm>
            <a:off x="3091794" y="2358896"/>
            <a:ext cx="73253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Проведення</a:t>
            </a:r>
            <a:r>
              <a:rPr lang="ru-RU" sz="4800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48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вільного</a:t>
            </a:r>
            <a:r>
              <a:rPr lang="ru-RU" sz="4800" dirty="0">
                <a:latin typeface="Roboto Black" panose="02000000000000000000" pitchFamily="2" charset="0"/>
                <a:ea typeface="Roboto Black" panose="02000000000000000000" pitchFamily="2" charset="0"/>
              </a:rPr>
              <a:t> часу та </a:t>
            </a:r>
            <a:r>
              <a:rPr lang="ru-RU" sz="48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споживання</a:t>
            </a:r>
            <a:r>
              <a:rPr lang="ru-RU" sz="4800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48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інформації</a:t>
            </a:r>
            <a:endParaRPr lang="uk-UA" sz="48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8144C262-077F-D031-2043-7358663A1DEC}"/>
              </a:ext>
            </a:extLst>
          </p:cNvPr>
          <p:cNvSpPr/>
          <p:nvPr/>
        </p:nvSpPr>
        <p:spPr>
          <a:xfrm>
            <a:off x="2364628" y="2800347"/>
            <a:ext cx="148857" cy="1200151"/>
          </a:xfrm>
          <a:prstGeom prst="rect">
            <a:avLst/>
          </a:prstGeom>
          <a:solidFill>
            <a:srgbClr val="BD0E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7162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3D913-01B4-5843-5612-79EE87517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3602F378-D970-3B7D-307C-CF1B15156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115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55E7891-B427-4A9F-BC09-D14A6D5F6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7994915" cy="421808"/>
          </a:xfrm>
        </p:spPr>
        <p:txBody>
          <a:bodyPr/>
          <a:lstStyle/>
          <a:p>
            <a:r>
              <a:rPr lang="uk-UA" dirty="0"/>
              <a:t>Як часто протягом останніх 12 місяців Ви займалися кожним із наведених нижче видів діяльності?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3209DCC3-1C6D-C616-70E4-F1617A6C0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2381" y="6380922"/>
            <a:ext cx="3217236" cy="477078"/>
          </a:xfrm>
        </p:spPr>
        <p:txBody>
          <a:bodyPr/>
          <a:lstStyle/>
          <a:p>
            <a:r>
              <a:rPr lang="uk-UA" dirty="0"/>
              <a:t>(с) </a:t>
            </a:r>
            <a:r>
              <a:rPr lang="en-US" dirty="0"/>
              <a:t>Rating Group | </a:t>
            </a:r>
            <a:r>
              <a:rPr lang="uk-UA" dirty="0"/>
              <a:t>Усі права захищені</a:t>
            </a:r>
          </a:p>
        </p:txBody>
      </p:sp>
      <p:graphicFrame>
        <p:nvGraphicFramePr>
          <p:cNvPr id="6" name="Содержимое 9">
            <a:extLst>
              <a:ext uri="{FF2B5EF4-FFF2-40B4-BE49-F238E27FC236}">
                <a16:creationId xmlns:a16="http://schemas.microsoft.com/office/drawing/2014/main" id="{D546361A-16B3-2C25-600D-A8BE97A3072C}"/>
              </a:ext>
            </a:extLst>
          </p:cNvPr>
          <p:cNvGraphicFramePr>
            <a:graphicFrameLocks/>
          </p:cNvGraphicFramePr>
          <p:nvPr/>
        </p:nvGraphicFramePr>
        <p:xfrm>
          <a:off x="1416050" y="1004934"/>
          <a:ext cx="9001125" cy="5042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3147751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7F41D-C6A4-9786-58CC-580DC9EAA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одержимое 9">
            <a:extLst>
              <a:ext uri="{FF2B5EF4-FFF2-40B4-BE49-F238E27FC236}">
                <a16:creationId xmlns:a16="http://schemas.microsoft.com/office/drawing/2014/main" id="{7D3C2AEF-8E70-0CA3-735B-081047D5BC30}"/>
              </a:ext>
            </a:extLst>
          </p:cNvPr>
          <p:cNvGraphicFramePr>
            <a:graphicFrameLocks/>
          </p:cNvGraphicFramePr>
          <p:nvPr/>
        </p:nvGraphicFramePr>
        <p:xfrm>
          <a:off x="-317027" y="721895"/>
          <a:ext cx="11645961" cy="5423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Содержимое 9">
            <a:extLst>
              <a:ext uri="{FF2B5EF4-FFF2-40B4-BE49-F238E27FC236}">
                <a16:creationId xmlns:a16="http://schemas.microsoft.com/office/drawing/2014/main" id="{275FEF38-176E-2112-4E60-6EF73A0BA112}"/>
              </a:ext>
            </a:extLst>
          </p:cNvPr>
          <p:cNvGraphicFramePr>
            <a:graphicFrameLocks/>
          </p:cNvGraphicFramePr>
          <p:nvPr/>
        </p:nvGraphicFramePr>
        <p:xfrm>
          <a:off x="5168767" y="731520"/>
          <a:ext cx="4822257" cy="5423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593CB837-9F9D-5006-69BC-4C63ED41CEAE}"/>
              </a:ext>
            </a:extLst>
          </p:cNvPr>
          <p:cNvSpPr txBox="1">
            <a:spLocks/>
          </p:cNvSpPr>
          <p:nvPr/>
        </p:nvSpPr>
        <p:spPr>
          <a:xfrm>
            <a:off x="1774825" y="122471"/>
            <a:ext cx="10417175" cy="4218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2400" b="1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ubik Medium" pitchFamily="2" charset="-79"/>
              </a:defRPr>
            </a:lvl1pPr>
          </a:lstStyle>
          <a:p>
            <a:r>
              <a:rPr lang="uk-UA" dirty="0"/>
              <a:t>Як часто протягом останніх 12 місяців Ви займалися кожним із наведених нижче видів діяльності?</a:t>
            </a:r>
            <a:endParaRPr lang="ru-RU" dirty="0"/>
          </a:p>
        </p:txBody>
      </p:sp>
      <p:sp>
        <p:nvSpPr>
          <p:cNvPr id="6" name="Місце для вмісту 3">
            <a:extLst>
              <a:ext uri="{FF2B5EF4-FFF2-40B4-BE49-F238E27FC236}">
                <a16:creationId xmlns:a16="http://schemas.microsoft.com/office/drawing/2014/main" id="{96CAF4B4-BDED-FB4E-9164-C01D148E4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7790" y="3920107"/>
            <a:ext cx="3217236" cy="477078"/>
          </a:xfrm>
        </p:spPr>
        <p:txBody>
          <a:bodyPr/>
          <a:lstStyle/>
          <a:p>
            <a:pPr algn="l"/>
            <a:r>
              <a:rPr lang="uk-UA" dirty="0"/>
              <a:t>©</a:t>
            </a:r>
            <a:r>
              <a:rPr lang="en-US" dirty="0"/>
              <a:t> Rating Group</a:t>
            </a:r>
          </a:p>
          <a:p>
            <a:pPr algn="l"/>
            <a:r>
              <a:rPr lang="uk-UA" dirty="0"/>
              <a:t>Усі права захищено</a:t>
            </a:r>
          </a:p>
        </p:txBody>
      </p:sp>
      <p:sp>
        <p:nvSpPr>
          <p:cNvPr id="10" name="Місце для вмісту 3">
            <a:extLst>
              <a:ext uri="{FF2B5EF4-FFF2-40B4-BE49-F238E27FC236}">
                <a16:creationId xmlns:a16="http://schemas.microsoft.com/office/drawing/2014/main" id="{91DB5F03-4ADA-BD98-3ABB-13CE1F607CBE}"/>
              </a:ext>
            </a:extLst>
          </p:cNvPr>
          <p:cNvSpPr txBox="1">
            <a:spLocks/>
          </p:cNvSpPr>
          <p:nvPr/>
        </p:nvSpPr>
        <p:spPr>
          <a:xfrm>
            <a:off x="1868111" y="1467706"/>
            <a:ext cx="3217236" cy="4770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rgbClr val="A4A4A4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err="1">
                <a:solidFill>
                  <a:schemeClr val="tx1"/>
                </a:solidFill>
              </a:rPr>
              <a:t>Відвідували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культурні</a:t>
            </a:r>
            <a:r>
              <a:rPr lang="ru-RU" sz="1400" b="1" dirty="0">
                <a:solidFill>
                  <a:schemeClr val="tx1"/>
                </a:solidFill>
              </a:rPr>
              <a:t> заходи </a:t>
            </a:r>
            <a:r>
              <a:rPr lang="ru-RU" sz="1400" b="1" dirty="0" err="1">
                <a:solidFill>
                  <a:schemeClr val="tx1"/>
                </a:solidFill>
              </a:rPr>
              <a:t>чи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заклади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культури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endParaRPr lang="uk-UA" sz="1400" dirty="0">
              <a:solidFill>
                <a:schemeClr val="tx1"/>
              </a:solidFill>
            </a:endParaRPr>
          </a:p>
        </p:txBody>
      </p:sp>
      <p:sp>
        <p:nvSpPr>
          <p:cNvPr id="14" name="Місце для вмісту 3">
            <a:extLst>
              <a:ext uri="{FF2B5EF4-FFF2-40B4-BE49-F238E27FC236}">
                <a16:creationId xmlns:a16="http://schemas.microsoft.com/office/drawing/2014/main" id="{AF6D3C70-EB8F-C98D-DAA3-924F246A2F93}"/>
              </a:ext>
            </a:extLst>
          </p:cNvPr>
          <p:cNvSpPr txBox="1">
            <a:spLocks/>
          </p:cNvSpPr>
          <p:nvPr/>
        </p:nvSpPr>
        <p:spPr>
          <a:xfrm>
            <a:off x="6218730" y="1508929"/>
            <a:ext cx="3217236" cy="4770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rgbClr val="A4A4A4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err="1">
                <a:solidFill>
                  <a:schemeClr val="tx1"/>
                </a:solidFill>
              </a:rPr>
              <a:t>Займалися</a:t>
            </a:r>
            <a:r>
              <a:rPr lang="ru-RU" sz="1400" b="1" dirty="0">
                <a:solidFill>
                  <a:schemeClr val="tx1"/>
                </a:solidFill>
              </a:rPr>
              <a:t> спортом </a:t>
            </a:r>
            <a:r>
              <a:rPr lang="ru-RU" sz="1400" b="1" dirty="0" err="1">
                <a:solidFill>
                  <a:schemeClr val="tx1"/>
                </a:solidFill>
              </a:rPr>
              <a:t>або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іншою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фізичною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err="1">
                <a:solidFill>
                  <a:schemeClr val="tx1"/>
                </a:solidFill>
              </a:rPr>
              <a:t>активністю</a:t>
            </a:r>
            <a:endParaRPr lang="uk-UA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85140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D1C2B-FE5D-D199-B8E6-15E762282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088AC503-A721-EA7C-5C79-985C529FEDD5}"/>
              </a:ext>
            </a:extLst>
          </p:cNvPr>
          <p:cNvGraphicFramePr/>
          <p:nvPr/>
        </p:nvGraphicFramePr>
        <p:xfrm>
          <a:off x="448893" y="520593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95E3B2C5-D75A-E48B-2896-3DA5E467C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117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41395F0-D272-99F4-1D21-D1221E6BD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4" y="122471"/>
            <a:ext cx="9826049" cy="421808"/>
          </a:xfrm>
        </p:spPr>
        <p:txBody>
          <a:bodyPr/>
          <a:lstStyle/>
          <a:p>
            <a:r>
              <a:rPr lang="uk-UA" dirty="0"/>
              <a:t>Які з наведених нижче обставин заважають Вам частіше займатися спортом?</a:t>
            </a:r>
            <a:endParaRPr lang="uk-UA" sz="1400" b="0" i="1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7F56710D-D8FE-05FA-A613-7FFEA6169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26A8A679-117F-E675-A694-2351AB05F9E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855275"/>
            <a:ext cx="7994915" cy="277000"/>
          </a:xfrm>
        </p:spPr>
        <p:txBody>
          <a:bodyPr/>
          <a:lstStyle/>
          <a:p>
            <a:r>
              <a:rPr lang="uk-UA" dirty="0"/>
              <a:t>НЕ БІЛЬШЕ ЧОТИРЬОХ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190463137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9D46C-1522-D5AA-7CFB-A7C14694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820E28F5-EA44-83FD-6642-0A5E214ED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020226"/>
              </p:ext>
            </p:extLst>
          </p:nvPr>
        </p:nvGraphicFramePr>
        <p:xfrm>
          <a:off x="1416049" y="1196975"/>
          <a:ext cx="10217148" cy="5327645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784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110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14300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14300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14300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14300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5828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14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82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4058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3405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40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4058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5828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34058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34058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1649192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004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Брак часу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uk-UA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uk-UA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540163"/>
                  </a:ext>
                </a:extLst>
              </a:tr>
              <a:tr h="2960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 маю бажання займатися частіше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uk-UA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uk-UA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956789"/>
                  </a:ext>
                </a:extLst>
              </a:tr>
              <a:tr h="296004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Безпекові ризики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uk-UA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uk-UA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08146"/>
                  </a:ext>
                </a:extLst>
              </a:tr>
              <a:tr h="2960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Висока вартість занять або спорядження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uk-UA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uk-UA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783619"/>
                  </a:ext>
                </a:extLst>
              </a:tr>
              <a:tr h="43680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Стан здоров’я або недостатня безбар’єрність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uk-UA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uk-UA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719617"/>
                  </a:ext>
                </a:extLst>
              </a:tr>
              <a:tr h="2960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Брак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спортивних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місць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або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секцій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поблизу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uk-UA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uk-UA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866806"/>
                  </a:ext>
                </a:extLst>
              </a:tr>
              <a:tr h="43680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Немає з ким займатися, некомфортно в групі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uk-UA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uk-UA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034045"/>
                  </a:ext>
                </a:extLst>
              </a:tr>
              <a:tr h="43680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Наявні заняття не відповідають моїм потребам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uk-UA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uk-UA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598950"/>
                  </a:ext>
                </a:extLst>
              </a:tr>
              <a:tr h="296004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uk-UA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uk-UA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06202"/>
                  </a:ext>
                </a:extLst>
              </a:tr>
              <a:tr h="296004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Нічого не заважає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uk-UA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uk-UA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555161"/>
                  </a:ext>
                </a:extLst>
              </a:tr>
              <a:tr h="296004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 відповісти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uk-UA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uk-UA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502152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7E6BAC66-00B9-C908-4EBD-9AB2272D9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118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E42EF93-791C-6D49-729E-E933D760A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9987" y="2291220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C21125A-DC64-25AD-E784-542E7CE52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604375" cy="421808"/>
          </a:xfrm>
        </p:spPr>
        <p:txBody>
          <a:bodyPr/>
          <a:lstStyle/>
          <a:p>
            <a:r>
              <a:rPr lang="uk-UA" dirty="0"/>
              <a:t>Які з наведених нижче обставин заважають Вам частіше займатися спортом?</a:t>
            </a:r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118E5BF3-8347-810E-0B27-20EE13784A1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799857"/>
            <a:ext cx="7994915" cy="277000"/>
          </a:xfrm>
        </p:spPr>
        <p:txBody>
          <a:bodyPr/>
          <a:lstStyle/>
          <a:p>
            <a:r>
              <a:rPr lang="uk-UA" dirty="0"/>
              <a:t>НЕ БІЛЬШЕ ЧОТИРЬОХ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58761660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6B0F9-9A7A-36B3-986B-30F68D321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BB5A88-0A10-52AE-5261-3735DFAFC6BF}"/>
              </a:ext>
            </a:extLst>
          </p:cNvPr>
          <p:cNvSpPr txBox="1"/>
          <p:nvPr/>
        </p:nvSpPr>
        <p:spPr>
          <a:xfrm>
            <a:off x="3091794" y="2635986"/>
            <a:ext cx="73253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Фінансова</a:t>
            </a:r>
            <a:r>
              <a:rPr lang="ru-RU" sz="4800" dirty="0">
                <a:latin typeface="Roboto Black" panose="02000000000000000000" pitchFamily="2" charset="0"/>
                <a:ea typeface="Roboto Black" panose="02000000000000000000" pitchFamily="2" charset="0"/>
              </a:rPr>
              <a:t> </a:t>
            </a:r>
            <a:r>
              <a:rPr lang="ru-RU" sz="48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незалежність</a:t>
            </a:r>
            <a:endParaRPr lang="uk-UA" sz="48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7B21D53F-0A20-B3D5-5B7D-29E880A67E39}"/>
              </a:ext>
            </a:extLst>
          </p:cNvPr>
          <p:cNvSpPr/>
          <p:nvPr/>
        </p:nvSpPr>
        <p:spPr>
          <a:xfrm>
            <a:off x="2364628" y="2800347"/>
            <a:ext cx="148857" cy="1200151"/>
          </a:xfrm>
          <a:prstGeom prst="rect">
            <a:avLst/>
          </a:prstGeom>
          <a:solidFill>
            <a:srgbClr val="BD0E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708504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4E841-866D-2AF2-6667-28A3304E9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8D9B8248-662A-BF9D-582F-019EE4963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120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A16BE84-82EE-F19A-90F8-CF1573ECE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8992132" cy="421808"/>
          </a:xfrm>
        </p:spPr>
        <p:txBody>
          <a:bodyPr/>
          <a:lstStyle/>
          <a:p>
            <a:r>
              <a:rPr lang="uk-UA" dirty="0"/>
              <a:t>Як змінилося за останні 12 місяців економічне становище Вашої сім’ї?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B1A4665B-A53B-3BDA-6992-4F677F56A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A14B561E-B45D-C485-5F34-9845F174D230}"/>
              </a:ext>
            </a:extLst>
          </p:cNvPr>
          <p:cNvGraphicFramePr/>
          <p:nvPr/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63649CDC-8121-6660-AAC6-F483545110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1138791"/>
              </p:ext>
            </p:extLst>
          </p:nvPr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3099247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DA3C-B7AE-65FA-7ED4-DBA565F1A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4ACBA87A-058F-B5C3-F3EC-3C71A04F076B}"/>
              </a:ext>
            </a:extLst>
          </p:cNvPr>
          <p:cNvGraphicFramePr/>
          <p:nvPr/>
        </p:nvGraphicFramePr>
        <p:xfrm>
          <a:off x="448893" y="520593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DAF72C59-8A45-7E73-1191-A3346673D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121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4FBAA06-2D8B-105F-6072-10FF95349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4" y="122471"/>
            <a:ext cx="9826049" cy="421808"/>
          </a:xfrm>
        </p:spPr>
        <p:txBody>
          <a:bodyPr/>
          <a:lstStyle/>
          <a:p>
            <a:r>
              <a:rPr lang="uk-UA" dirty="0"/>
              <a:t>Що з цього є джерелом ваших доходів зараз?</a:t>
            </a:r>
            <a:endParaRPr lang="uk-UA" sz="1400" b="0" i="1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4ECE0A81-3996-2072-53C4-706AD5A51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077416AB-436C-37D4-5CD6-51CAA7356B6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550475"/>
            <a:ext cx="7994915" cy="277000"/>
          </a:xfrm>
        </p:spPr>
        <p:txBody>
          <a:bodyPr/>
          <a:lstStyle/>
          <a:p>
            <a:r>
              <a:rPr lang="uk-UA" dirty="0"/>
              <a:t>ДОВІЛЬНА КІЛЬКІСТЬ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428857470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F5913-78A0-8994-6A42-E3C4DD263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254D4B2D-AE0C-FA20-BE09-1DE01650A4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438483"/>
              </p:ext>
            </p:extLst>
          </p:nvPr>
        </p:nvGraphicFramePr>
        <p:xfrm>
          <a:off x="1416049" y="1196976"/>
          <a:ext cx="10521957" cy="5111748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3542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284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434893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434893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434893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434893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8042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4348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48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04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1601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45160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516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51601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8042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451601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451601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  <a:gridCol w="48042">
                  <a:extLst>
                    <a:ext uri="{9D8B030D-6E8A-4147-A177-3AD203B41FA5}">
                      <a16:colId xmlns:a16="http://schemas.microsoft.com/office/drawing/2014/main" val="4174371643"/>
                    </a:ext>
                  </a:extLst>
                </a:gridCol>
                <a:gridCol w="451601">
                  <a:extLst>
                    <a:ext uri="{9D8B030D-6E8A-4147-A177-3AD203B41FA5}">
                      <a16:colId xmlns:a16="http://schemas.microsoft.com/office/drawing/2014/main" val="155187627"/>
                    </a:ext>
                  </a:extLst>
                </a:gridCol>
                <a:gridCol w="451601">
                  <a:extLst>
                    <a:ext uri="{9D8B030D-6E8A-4147-A177-3AD203B41FA5}">
                      <a16:colId xmlns:a16="http://schemas.microsoft.com/office/drawing/2014/main" val="1646344709"/>
                    </a:ext>
                  </a:extLst>
                </a:gridCol>
                <a:gridCol w="451601">
                  <a:extLst>
                    <a:ext uri="{9D8B030D-6E8A-4147-A177-3AD203B41FA5}">
                      <a16:colId xmlns:a16="http://schemas.microsoft.com/office/drawing/2014/main" val="2000943708"/>
                    </a:ext>
                  </a:extLst>
                </a:gridCol>
                <a:gridCol w="451601">
                  <a:extLst>
                    <a:ext uri="{9D8B030D-6E8A-4147-A177-3AD203B41FA5}">
                      <a16:colId xmlns:a16="http://schemas.microsoft.com/office/drawing/2014/main" val="1517012040"/>
                    </a:ext>
                  </a:extLst>
                </a:gridCol>
              </a:tblGrid>
              <a:tr h="1620816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Бідні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Малозабезпечені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Середнього рівня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Забезпечені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91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Заробітна плата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540163"/>
                  </a:ext>
                </a:extLst>
              </a:tr>
              <a:tr h="29091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Кошти родичів, чоловіка/дружини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956789"/>
                  </a:ext>
                </a:extLst>
              </a:tr>
              <a:tr h="29091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Стипендія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08146"/>
                  </a:ext>
                </a:extLst>
              </a:tr>
              <a:tr h="29091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Соціальна допомога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783619"/>
                  </a:ext>
                </a:extLst>
              </a:tr>
              <a:tr h="29091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Дохід від бізнесу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719617"/>
                  </a:ext>
                </a:extLst>
              </a:tr>
              <a:tr h="29091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Витрачаю заощадження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866806"/>
                  </a:ext>
                </a:extLst>
              </a:tr>
              <a:tr h="29091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Виплати на дитину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343230"/>
                  </a:ext>
                </a:extLst>
              </a:tr>
              <a:tr h="29091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Пенсія, виплати по інвалідності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034045"/>
                  </a:ext>
                </a:extLst>
              </a:tr>
              <a:tr h="29091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Позичені кошти, кредит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598950"/>
                  </a:ext>
                </a:extLst>
              </a:tr>
              <a:tr h="29091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06202"/>
                  </a:ext>
                </a:extLst>
              </a:tr>
              <a:tr h="29091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 маю джерела доходу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555161"/>
                  </a:ext>
                </a:extLst>
              </a:tr>
              <a:tr h="290911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 відповісти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502152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F6945E36-BCEA-412C-46FE-EB593F2DC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122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9279BAA-A780-E47A-8394-ED09F0CB5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9987" y="2291220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308EF27-989D-2A56-CC8C-E86EC2C16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604375" cy="421808"/>
          </a:xfrm>
        </p:spPr>
        <p:txBody>
          <a:bodyPr/>
          <a:lstStyle/>
          <a:p>
            <a:r>
              <a:rPr lang="uk-UA" dirty="0"/>
              <a:t>Що з цього є джерелом ваших доходів зараз?</a:t>
            </a:r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FA13D76A-C96D-A1FB-90DB-6918DEFA2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513529"/>
            <a:ext cx="7994915" cy="277000"/>
          </a:xfrm>
        </p:spPr>
        <p:txBody>
          <a:bodyPr/>
          <a:lstStyle/>
          <a:p>
            <a:r>
              <a:rPr lang="uk-UA" dirty="0"/>
              <a:t>ДОВІЛЬНА КІЛЬКІСТЬ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335081821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A7F53-DA73-9A42-3C84-8258846B6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65B2DC81-9B45-E433-4C86-68548E024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123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F64E98B-1AA1-D15E-C92B-AB7A4856B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9198218" cy="421808"/>
          </a:xfrm>
        </p:spPr>
        <p:txBody>
          <a:bodyPr/>
          <a:lstStyle/>
          <a:p>
            <a:r>
              <a:rPr lang="uk-UA" dirty="0"/>
              <a:t>Чи залежите Ви від фінансової підтримки батьків або інших членів сім’ї?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3E80AAF-6501-88DF-ECF7-4968D340B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3FFD399E-654C-05F4-A270-4A7CB897C8BE}"/>
              </a:ext>
            </a:extLst>
          </p:cNvPr>
          <p:cNvGraphicFramePr/>
          <p:nvPr/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6042831C-BE7C-B4FB-C03A-E389E7AAB907}"/>
              </a:ext>
            </a:extLst>
          </p:cNvPr>
          <p:cNvGraphicFramePr>
            <a:graphicFrameLocks/>
          </p:cNvGraphicFramePr>
          <p:nvPr/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8638207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BA6A2-97F1-6DD8-EDC0-5E44CD5AE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0D140AA7-3B18-5277-F6E3-436963116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124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540CE52-AC0B-5B64-9C5F-8BF93FDE4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7979018" cy="421808"/>
          </a:xfrm>
        </p:spPr>
        <p:txBody>
          <a:bodyPr/>
          <a:lstStyle/>
          <a:p>
            <a:pPr lvl="0"/>
            <a:r>
              <a:rPr lang="uk-UA" dirty="0"/>
              <a:t>Чи здатні Ви самостійно оплачувати свої повсякденні витрати?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4C1AEC03-9543-3AF6-4857-B9BF1CCD7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1A4D2EA9-7E6C-E91C-F062-DF1FB0773A8F}"/>
              </a:ext>
            </a:extLst>
          </p:cNvPr>
          <p:cNvGraphicFramePr/>
          <p:nvPr/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E8669773-1560-2AF5-3801-B5AB322D263F}"/>
              </a:ext>
            </a:extLst>
          </p:cNvPr>
          <p:cNvGraphicFramePr>
            <a:graphicFrameLocks/>
          </p:cNvGraphicFramePr>
          <p:nvPr/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3852927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0BB14-5FDF-04E3-C8D7-979646484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0BDD4BB0-C122-E252-5857-60753798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125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8F31347-841A-935C-7C9B-44EEB69C5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3818" y="262006"/>
            <a:ext cx="7979018" cy="421808"/>
          </a:xfrm>
        </p:spPr>
        <p:txBody>
          <a:bodyPr/>
          <a:lstStyle/>
          <a:p>
            <a:pPr lvl="0"/>
            <a:r>
              <a:rPr lang="uk-UA" dirty="0"/>
              <a:t>Чи можете Ви власним коштом покрити непередбачені витрати, співмірні з Вашими місячними витратами?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B146A664-0900-8040-498F-39D11E8C8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778" y="1408869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| </a:t>
            </a:r>
            <a:r>
              <a:rPr lang="uk-UA" dirty="0"/>
              <a:t>Усі права захищено</a:t>
            </a:r>
          </a:p>
        </p:txBody>
      </p:sp>
      <p:graphicFrame>
        <p:nvGraphicFramePr>
          <p:cNvPr id="6" name="Диаграмма 6">
            <a:extLst>
              <a:ext uri="{FF2B5EF4-FFF2-40B4-BE49-F238E27FC236}">
                <a16:creationId xmlns:a16="http://schemas.microsoft.com/office/drawing/2014/main" id="{BC3ABF28-EF5A-8AD1-56BB-3C7DCA2D9997}"/>
              </a:ext>
            </a:extLst>
          </p:cNvPr>
          <p:cNvGraphicFramePr/>
          <p:nvPr/>
        </p:nvGraphicFramePr>
        <p:xfrm>
          <a:off x="158841" y="1019600"/>
          <a:ext cx="6476055" cy="502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9">
            <a:extLst>
              <a:ext uri="{FF2B5EF4-FFF2-40B4-BE49-F238E27FC236}">
                <a16:creationId xmlns:a16="http://schemas.microsoft.com/office/drawing/2014/main" id="{AA1C416B-A380-42BC-A9C0-3181C47DDFEB}"/>
              </a:ext>
            </a:extLst>
          </p:cNvPr>
          <p:cNvGraphicFramePr>
            <a:graphicFrameLocks/>
          </p:cNvGraphicFramePr>
          <p:nvPr/>
        </p:nvGraphicFramePr>
        <p:xfrm>
          <a:off x="4582232" y="1532810"/>
          <a:ext cx="5842000" cy="474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2541682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D8219-C774-FCF3-4C1A-46D81EBFD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0">
            <a:extLst>
              <a:ext uri="{FF2B5EF4-FFF2-40B4-BE49-F238E27FC236}">
                <a16:creationId xmlns:a16="http://schemas.microsoft.com/office/drawing/2014/main" id="{48351E69-73AF-2791-DFEE-D0474F883744}"/>
              </a:ext>
            </a:extLst>
          </p:cNvPr>
          <p:cNvGraphicFramePr/>
          <p:nvPr/>
        </p:nvGraphicFramePr>
        <p:xfrm>
          <a:off x="448893" y="520593"/>
          <a:ext cx="10536215" cy="60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CCC49D62-4083-4DEA-1E68-C72F83F9D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126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CCF0475-3107-DF61-25B0-25D6F6F19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4" y="122471"/>
            <a:ext cx="9826049" cy="421808"/>
          </a:xfrm>
        </p:spPr>
        <p:txBody>
          <a:bodyPr/>
          <a:lstStyle/>
          <a:p>
            <a:r>
              <a:rPr lang="uk-UA" dirty="0"/>
              <a:t>Що найбільше перешкоджає Вашій фінансовій незалежності? </a:t>
            </a:r>
            <a:endParaRPr lang="uk-UA" sz="1400" b="0" i="1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7709020B-9CA2-73E8-20C0-EEE839E09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557" y="4607685"/>
            <a:ext cx="3217236" cy="477078"/>
          </a:xfrm>
        </p:spPr>
        <p:txBody>
          <a:bodyPr/>
          <a:lstStyle/>
          <a:p>
            <a:r>
              <a:rPr lang="uk-UA" dirty="0"/>
              <a:t>©</a:t>
            </a:r>
            <a:r>
              <a:rPr lang="en-US" dirty="0"/>
              <a:t> Rating Group </a:t>
            </a:r>
            <a:endParaRPr lang="uk-UA" dirty="0"/>
          </a:p>
          <a:p>
            <a:r>
              <a:rPr lang="uk-UA" dirty="0"/>
              <a:t>Усі права захищено</a:t>
            </a:r>
          </a:p>
        </p:txBody>
      </p:sp>
      <p:sp>
        <p:nvSpPr>
          <p:cNvPr id="5" name="Підзаголовок 4">
            <a:extLst>
              <a:ext uri="{FF2B5EF4-FFF2-40B4-BE49-F238E27FC236}">
                <a16:creationId xmlns:a16="http://schemas.microsoft.com/office/drawing/2014/main" id="{F59AD9CF-7B18-F9BA-CDA4-D252B7E4D92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550475"/>
            <a:ext cx="7994915" cy="277000"/>
          </a:xfrm>
        </p:spPr>
        <p:txBody>
          <a:bodyPr/>
          <a:lstStyle/>
          <a:p>
            <a:r>
              <a:rPr lang="uk-UA" dirty="0"/>
              <a:t>ДО ТРЬОХ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31076755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0E273-9370-A33A-EC32-E10DD5132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33E7D7FF-72F6-CEE0-E65F-4AD9D064B2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394672"/>
              </p:ext>
            </p:extLst>
          </p:nvPr>
        </p:nvGraphicFramePr>
        <p:xfrm>
          <a:off x="1416049" y="1196976"/>
          <a:ext cx="9735281" cy="5111753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178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235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402378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402378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402378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402378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4450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4023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3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23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4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7837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41783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178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7837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4450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417837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417837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  <a:gridCol w="44450">
                  <a:extLst>
                    <a:ext uri="{9D8B030D-6E8A-4147-A177-3AD203B41FA5}">
                      <a16:colId xmlns:a16="http://schemas.microsoft.com/office/drawing/2014/main" val="604642032"/>
                    </a:ext>
                  </a:extLst>
                </a:gridCol>
                <a:gridCol w="417837">
                  <a:extLst>
                    <a:ext uri="{9D8B030D-6E8A-4147-A177-3AD203B41FA5}">
                      <a16:colId xmlns:a16="http://schemas.microsoft.com/office/drawing/2014/main" val="1274802582"/>
                    </a:ext>
                  </a:extLst>
                </a:gridCol>
                <a:gridCol w="417837">
                  <a:extLst>
                    <a:ext uri="{9D8B030D-6E8A-4147-A177-3AD203B41FA5}">
                      <a16:colId xmlns:a16="http://schemas.microsoft.com/office/drawing/2014/main" val="271242513"/>
                    </a:ext>
                  </a:extLst>
                </a:gridCol>
                <a:gridCol w="417837">
                  <a:extLst>
                    <a:ext uri="{9D8B030D-6E8A-4147-A177-3AD203B41FA5}">
                      <a16:colId xmlns:a16="http://schemas.microsoft.com/office/drawing/2014/main" val="3633298785"/>
                    </a:ext>
                  </a:extLst>
                </a:gridCol>
                <a:gridCol w="417837">
                  <a:extLst>
                    <a:ext uri="{9D8B030D-6E8A-4147-A177-3AD203B41FA5}">
                      <a16:colId xmlns:a16="http://schemas.microsoft.com/office/drawing/2014/main" val="3120067033"/>
                    </a:ext>
                  </a:extLst>
                </a:gridCol>
              </a:tblGrid>
              <a:tr h="1533542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Бідні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Малозабезпечені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Середнього рівня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Забезпечені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24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Зростання цін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540163"/>
                  </a:ext>
                </a:extLst>
              </a:tr>
              <a:tr h="27524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Низький рівень доходу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956789"/>
                  </a:ext>
                </a:extLst>
              </a:tr>
              <a:tr h="27524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Наслідки війни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603609"/>
                  </a:ext>
                </a:extLst>
              </a:tr>
              <a:tr h="27524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Відсутність роботи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08146"/>
                  </a:ext>
                </a:extLst>
              </a:tr>
              <a:tr h="27524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Висока вартість житла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783619"/>
                  </a:ext>
                </a:extLst>
              </a:tr>
              <a:tr h="27524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Нестабільна зайнятість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719617"/>
                  </a:ext>
                </a:extLst>
              </a:tr>
              <a:tr h="27524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Сімейні обов’язки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866806"/>
                  </a:ext>
                </a:extLst>
              </a:tr>
              <a:tr h="27524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Стан здоров’я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343230"/>
                  </a:ext>
                </a:extLst>
              </a:tr>
              <a:tr h="27524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Витрати на освіту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034045"/>
                  </a:ext>
                </a:extLst>
              </a:tr>
              <a:tr h="27524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Брак професійного досвіду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598950"/>
                  </a:ext>
                </a:extLst>
              </a:tr>
              <a:tr h="27524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Брак фінансових знань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06202"/>
                  </a:ext>
                </a:extLst>
              </a:tr>
              <a:tr h="27524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555161"/>
                  </a:ext>
                </a:extLst>
              </a:tr>
              <a:tr h="275247">
                <a:tc>
                  <a:txBody>
                    <a:bodyPr/>
                    <a:lstStyle/>
                    <a:p>
                      <a:pPr algn="l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Важко відповісти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uk-UA" sz="1100" b="0" i="0" u="none" strike="noStrike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502152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DF6179B7-C5EE-068A-9A80-7C83DF01F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127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256D2FD1-E1BA-0DD9-28A5-711B607B0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9987" y="2291220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D03E7B5C-F3D9-37C3-B482-EE1B51C3A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604375" cy="421808"/>
          </a:xfrm>
        </p:spPr>
        <p:txBody>
          <a:bodyPr/>
          <a:lstStyle/>
          <a:p>
            <a:r>
              <a:rPr lang="uk-UA" dirty="0"/>
              <a:t>Що найбільше перешкоджає Вашій фінансовій незалежності? </a:t>
            </a:r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8BE6D608-985E-8B0D-D81C-E85D61F6088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513529"/>
            <a:ext cx="7994915" cy="277000"/>
          </a:xfrm>
        </p:spPr>
        <p:txBody>
          <a:bodyPr/>
          <a:lstStyle/>
          <a:p>
            <a:r>
              <a:rPr lang="uk-UA" dirty="0"/>
              <a:t>ДО ТРЬОХ ВІДПОВІДЕЙ</a:t>
            </a:r>
          </a:p>
        </p:txBody>
      </p:sp>
    </p:spTree>
    <p:extLst>
      <p:ext uri="{BB962C8B-B14F-4D97-AF65-F5344CB8AC3E}">
        <p14:creationId xmlns:p14="http://schemas.microsoft.com/office/powerpoint/2010/main" val="261113480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AE27D-A699-3A16-76EC-89B45864C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3CEF632-A24F-A291-BDA1-628AB02C2837}"/>
              </a:ext>
            </a:extLst>
          </p:cNvPr>
          <p:cNvSpPr txBox="1"/>
          <p:nvPr/>
        </p:nvSpPr>
        <p:spPr>
          <a:xfrm>
            <a:off x="3091794" y="2950022"/>
            <a:ext cx="65786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Довіра</a:t>
            </a:r>
            <a:r>
              <a:rPr lang="ru-RU" sz="4800" dirty="0">
                <a:latin typeface="Roboto Black" panose="02000000000000000000" pitchFamily="2" charset="0"/>
                <a:ea typeface="Roboto Black" panose="02000000000000000000" pitchFamily="2" charset="0"/>
              </a:rPr>
              <a:t> до </a:t>
            </a:r>
            <a:r>
              <a:rPr lang="ru-RU" sz="4800" dirty="0" err="1">
                <a:latin typeface="Roboto Black" panose="02000000000000000000" pitchFamily="2" charset="0"/>
                <a:ea typeface="Roboto Black" panose="02000000000000000000" pitchFamily="2" charset="0"/>
              </a:rPr>
              <a:t>інституцій</a:t>
            </a:r>
            <a:endParaRPr lang="uk-UA" sz="48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4714A88-5CD2-79D4-D169-C9B8FBE20A35}"/>
              </a:ext>
            </a:extLst>
          </p:cNvPr>
          <p:cNvSpPr/>
          <p:nvPr/>
        </p:nvSpPr>
        <p:spPr>
          <a:xfrm>
            <a:off x="2364628" y="2800347"/>
            <a:ext cx="148857" cy="1200151"/>
          </a:xfrm>
          <a:prstGeom prst="rect">
            <a:avLst/>
          </a:prstGeom>
          <a:solidFill>
            <a:srgbClr val="BD0E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658243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50110-1AE8-70F8-5C8C-0B433B999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ACA392E1-7E4C-98DD-CA94-12C0E909D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129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73B1742-B525-6810-05F8-94B2931D3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7994915" cy="421808"/>
          </a:xfrm>
        </p:spPr>
        <p:txBody>
          <a:bodyPr/>
          <a:lstStyle/>
          <a:p>
            <a:r>
              <a:rPr lang="uk-UA" dirty="0"/>
              <a:t>Якою мірою ви довіряєте наступним інституціям?</a:t>
            </a:r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F3F9A95C-1A8F-D011-43A3-48E72AB0A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2381" y="6380922"/>
            <a:ext cx="3217236" cy="477078"/>
          </a:xfrm>
        </p:spPr>
        <p:txBody>
          <a:bodyPr/>
          <a:lstStyle/>
          <a:p>
            <a:r>
              <a:rPr lang="uk-UA" dirty="0"/>
              <a:t>(с) </a:t>
            </a:r>
            <a:r>
              <a:rPr lang="en-US" dirty="0"/>
              <a:t>Rating Group | </a:t>
            </a:r>
            <a:r>
              <a:rPr lang="uk-UA" dirty="0"/>
              <a:t>Усі права захищені</a:t>
            </a:r>
          </a:p>
        </p:txBody>
      </p:sp>
      <p:graphicFrame>
        <p:nvGraphicFramePr>
          <p:cNvPr id="6" name="Содержимое 9">
            <a:extLst>
              <a:ext uri="{FF2B5EF4-FFF2-40B4-BE49-F238E27FC236}">
                <a16:creationId xmlns:a16="http://schemas.microsoft.com/office/drawing/2014/main" id="{8CD42539-01C5-4EE6-C562-0F2C6A3E0908}"/>
              </a:ext>
            </a:extLst>
          </p:cNvPr>
          <p:cNvGraphicFramePr>
            <a:graphicFrameLocks/>
          </p:cNvGraphicFramePr>
          <p:nvPr/>
        </p:nvGraphicFramePr>
        <p:xfrm>
          <a:off x="1416050" y="1004934"/>
          <a:ext cx="9001125" cy="5042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0579072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EBF6A-331B-7B3D-4F73-855EA1048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4">
            <a:extLst>
              <a:ext uri="{FF2B5EF4-FFF2-40B4-BE49-F238E27FC236}">
                <a16:creationId xmlns:a16="http://schemas.microsoft.com/office/drawing/2014/main" id="{7FE71307-8AC0-52BC-4604-EC7275C587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3882995"/>
              </p:ext>
            </p:extLst>
          </p:nvPr>
        </p:nvGraphicFramePr>
        <p:xfrm>
          <a:off x="1416049" y="1196976"/>
          <a:ext cx="10080628" cy="3955401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746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548">
                  <a:extLst>
                    <a:ext uri="{9D8B030D-6E8A-4147-A177-3AD203B41FA5}">
                      <a16:colId xmlns:a16="http://schemas.microsoft.com/office/drawing/2014/main" val="36294000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68882974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1773546346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687925297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640712771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871953090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74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61886948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1781495306"/>
                    </a:ext>
                  </a:extLst>
                </a:gridCol>
                <a:gridCol w="45216">
                  <a:extLst>
                    <a:ext uri="{9D8B030D-6E8A-4147-A177-3AD203B41FA5}">
                      <a16:colId xmlns:a16="http://schemas.microsoft.com/office/drawing/2014/main" val="2883056237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334327386"/>
                    </a:ext>
                  </a:extLst>
                </a:gridCol>
                <a:gridCol w="526922">
                  <a:extLst>
                    <a:ext uri="{9D8B030D-6E8A-4147-A177-3AD203B41FA5}">
                      <a16:colId xmlns:a16="http://schemas.microsoft.com/office/drawing/2014/main" val="3966555788"/>
                    </a:ext>
                  </a:extLst>
                </a:gridCol>
              </a:tblGrid>
              <a:tr h="1486521">
                <a:tc>
                  <a:txBody>
                    <a:bodyPr/>
                    <a:lstStyle/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РЕГІОНИ. ТИП ПОСЕЛЕННЯ. </a:t>
                      </a:r>
                    </a:p>
                    <a:p>
                      <a:pPr algn="ctr">
                        <a:lnSpc>
                          <a:spcPts val="1720"/>
                        </a:lnSpc>
                      </a:pPr>
                      <a:r>
                        <a:rPr lang="uk-UA" sz="1200" b="1" i="0" u="none" strike="noStrike" kern="1200" dirty="0">
                          <a:solidFill>
                            <a:srgbClr val="4472C4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ВІК. СТАТЬ</a:t>
                      </a:r>
                      <a:endParaRPr lang="ru-RU" sz="1200" b="1" dirty="0">
                        <a:solidFill>
                          <a:srgbClr val="4472C4"/>
                        </a:solidFill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4846" marR="4846" marT="484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Центр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Північ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Південь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Захід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Схід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525" marR="9525" marT="9525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Обласний центр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Інші міста 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Села</a:t>
                      </a:r>
                    </a:p>
                  </a:txBody>
                  <a:tcPr marL="9525" marR="9525" marT="9525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x-none" sz="1200" b="1" i="0" u="none" strike="noStrike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9070" marR="9070" marT="9070" marB="0" vert="vert2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14-19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20-24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25-29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30-35</a:t>
                      </a: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Чоловіки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uk-UA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Жінки</a:t>
                      </a:r>
                      <a:endParaRPr lang="en-US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vert="vert270" anchor="ctr">
                    <a:solidFill>
                      <a:srgbClr val="679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807">
                <a:tc>
                  <a:txBody>
                    <a:bodyPr/>
                    <a:lstStyle/>
                    <a:p>
                      <a:pPr algn="l" fontAlgn="b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Збройні Сили України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93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540163"/>
                  </a:ext>
                </a:extLst>
              </a:tr>
              <a:tr h="266807">
                <a:tc>
                  <a:txBody>
                    <a:bodyPr/>
                    <a:lstStyle/>
                    <a:p>
                      <a:pPr algn="l" fontAlgn="ctr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Громадські і волонтерські організації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78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956789"/>
                  </a:ext>
                </a:extLst>
              </a:tr>
              <a:tr h="266807">
                <a:tc>
                  <a:txBody>
                    <a:bodyPr/>
                    <a:lstStyle/>
                    <a:p>
                      <a:pPr algn="l" fontAlgn="ctr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Президент України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603609"/>
                  </a:ext>
                </a:extLst>
              </a:tr>
              <a:tr h="266807">
                <a:tc>
                  <a:txBody>
                    <a:bodyPr/>
                    <a:lstStyle/>
                    <a:p>
                      <a:pPr algn="l" fontAlgn="ctr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Місцева влада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49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08146"/>
                  </a:ext>
                </a:extLst>
              </a:tr>
              <a:tr h="266807">
                <a:tc>
                  <a:txBody>
                    <a:bodyPr/>
                    <a:lstStyle/>
                    <a:p>
                      <a:pPr algn="l" fontAlgn="ctr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Судова влада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783619"/>
                  </a:ext>
                </a:extLst>
              </a:tr>
              <a:tr h="266807">
                <a:tc>
                  <a:txBody>
                    <a:bodyPr/>
                    <a:lstStyle/>
                    <a:p>
                      <a:pPr algn="l" fontAlgn="ctr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Поліція 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719617"/>
                  </a:ext>
                </a:extLst>
              </a:tr>
              <a:tr h="266807">
                <a:tc>
                  <a:txBody>
                    <a:bodyPr/>
                    <a:lstStyle/>
                    <a:p>
                      <a:pPr algn="l" fontAlgn="ctr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ЗМІ України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52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866806"/>
                  </a:ext>
                </a:extLst>
              </a:tr>
              <a:tr h="266807">
                <a:tc>
                  <a:txBody>
                    <a:bodyPr/>
                    <a:lstStyle/>
                    <a:p>
                      <a:pPr algn="l" fontAlgn="ctr"/>
                      <a:r>
                        <a:rPr lang="uk-UA" sz="12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Кабінет Міністрів України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343230"/>
                  </a:ext>
                </a:extLst>
              </a:tr>
              <a:tr h="266807">
                <a:tc>
                  <a:txBody>
                    <a:bodyPr/>
                    <a:lstStyle/>
                    <a:p>
                      <a:pPr algn="l" fontAlgn="ctr"/>
                      <a:r>
                        <a:rPr lang="uk-U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Верховна Рада України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30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uk-UA" sz="1100" b="0" i="0" u="none" strike="noStrike" dirty="0">
                        <a:solidFill>
                          <a:srgbClr val="000000"/>
                        </a:solidFill>
                        <a:effectLst/>
                        <a:latin typeface="Roboto Condensed" panose="02000000000000000000" pitchFamily="2" charset="0"/>
                        <a:ea typeface="Roboto Condensed" panose="02000000000000000000" pitchFamily="2" charset="0"/>
                        <a:cs typeface="Roboto Condensed" panose="02000000000000000000" pitchFamily="2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Roboto Condensed" panose="02000000000000000000" pitchFamily="2" charset="0"/>
                          <a:ea typeface="Roboto Condensed" panose="02000000000000000000" pitchFamily="2" charset="0"/>
                          <a:cs typeface="Roboto Condensed" panose="02000000000000000000" pitchFamily="2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034045"/>
                  </a:ext>
                </a:extLst>
              </a:tr>
            </a:tbl>
          </a:graphicData>
        </a:graphic>
      </p:graphicFrame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2F568206-E10F-09BF-CA8F-E99F29906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59E15-60B0-425D-863E-520DBEEE065D}" type="slidenum">
              <a:rPr lang="ru-RU" smtClean="0"/>
              <a:pPr/>
              <a:t>130</a:t>
            </a:fld>
            <a:endParaRPr lang="ru-RU" dirty="0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B7F737D-71F1-CB4C-9528-4F44910AD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0751" y="2217329"/>
            <a:ext cx="2295688" cy="477078"/>
          </a:xfrm>
        </p:spPr>
        <p:txBody>
          <a:bodyPr/>
          <a:lstStyle/>
          <a:p>
            <a:pPr algn="l"/>
            <a:r>
              <a:rPr lang="en-US" dirty="0"/>
              <a:t>© Rating Group | </a:t>
            </a:r>
            <a:r>
              <a:rPr lang="uk-UA" dirty="0"/>
              <a:t>Усі права захищено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2BE7150E-A76C-A8B5-4E10-18C4156FA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825" y="122471"/>
            <a:ext cx="9604375" cy="421808"/>
          </a:xfrm>
        </p:spPr>
        <p:txBody>
          <a:bodyPr/>
          <a:lstStyle/>
          <a:p>
            <a:r>
              <a:rPr lang="uk-UA" dirty="0"/>
              <a:t>Якою мірою ви довіряєте наступним інституціям?</a:t>
            </a:r>
          </a:p>
        </p:txBody>
      </p:sp>
      <p:sp>
        <p:nvSpPr>
          <p:cNvPr id="10" name="Підзаголовок 4">
            <a:extLst>
              <a:ext uri="{FF2B5EF4-FFF2-40B4-BE49-F238E27FC236}">
                <a16:creationId xmlns:a16="http://schemas.microsoft.com/office/drawing/2014/main" id="{EA0A82CD-6969-D01A-707A-37EBD77AF0A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774825" y="513529"/>
            <a:ext cx="7994915" cy="277000"/>
          </a:xfrm>
        </p:spPr>
        <p:txBody>
          <a:bodyPr/>
          <a:lstStyle/>
          <a:p>
            <a:r>
              <a:rPr lang="uk-UA" dirty="0"/>
              <a:t>Сума відповідей «Повністю довіряю», «Скоріше довіряю», %</a:t>
            </a:r>
          </a:p>
        </p:txBody>
      </p:sp>
    </p:spTree>
    <p:extLst>
      <p:ext uri="{BB962C8B-B14F-4D97-AF65-F5344CB8AC3E}">
        <p14:creationId xmlns:p14="http://schemas.microsoft.com/office/powerpoint/2010/main" val="221891380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3E10D-F0C5-4061-1CE9-DB3D3596B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hlinkClick r:id="rId3"/>
            <a:extLst>
              <a:ext uri="{FF2B5EF4-FFF2-40B4-BE49-F238E27FC236}">
                <a16:creationId xmlns:a16="http://schemas.microsoft.com/office/drawing/2014/main" id="{3D2A3612-798B-0565-D4BE-CFD7A9AF48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924" y="5798594"/>
            <a:ext cx="436363" cy="4363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C7CA820-1223-0B00-2061-F6BA97E8D3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4275" r="13827"/>
          <a:stretch>
            <a:fillRect/>
          </a:stretch>
        </p:blipFill>
        <p:spPr>
          <a:xfrm>
            <a:off x="-1" y="0"/>
            <a:ext cx="7103777" cy="702163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AF02B86-0E93-50FC-39A5-8424CDE23CC5}"/>
              </a:ext>
            </a:extLst>
          </p:cNvPr>
          <p:cNvSpPr/>
          <p:nvPr/>
        </p:nvSpPr>
        <p:spPr>
          <a:xfrm>
            <a:off x="7305593" y="4367268"/>
            <a:ext cx="39757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401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uk-UA" b="1" noProof="0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Rating</a:t>
            </a:r>
            <a:r>
              <a:rPr lang="uk-UA" b="1" noProof="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uk-UA" b="1" noProof="0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Group</a:t>
            </a:r>
            <a:endParaRPr lang="uk-UA" noProof="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defTabSz="9401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uk-UA" noProof="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01010, м. Київ, вул. </a:t>
            </a:r>
            <a:r>
              <a:rPr lang="uk-UA" noProof="0" dirty="0" err="1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Еспланадна</a:t>
            </a:r>
            <a:r>
              <a:rPr lang="uk-UA" noProof="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20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noProof="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  <a:hlinkClick r:id="rId6"/>
              </a:rPr>
              <a:t>ratinggroup.ua</a:t>
            </a:r>
            <a:endParaRPr lang="uk-UA" noProof="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  <a:hlinkClick r:id="" action="ppaction://noaction"/>
            </a:endParaRPr>
          </a:p>
          <a:p>
            <a:pPr defTabSz="940118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uk-UA" noProof="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  <a:hlinkClick r:id="" action="ppaction://noaction"/>
              </a:rPr>
              <a:t>info@ratinggroup.ua</a:t>
            </a:r>
            <a:r>
              <a:rPr lang="uk-UA" noProof="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FCEB95-D77D-85CB-7C5B-8D90FAA3DE3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649831" y="5116594"/>
            <a:ext cx="1741406" cy="1741406"/>
          </a:xfrm>
          <a:prstGeom prst="rect">
            <a:avLst/>
          </a:prstGeom>
        </p:spPr>
      </p:pic>
      <p:pic>
        <p:nvPicPr>
          <p:cNvPr id="7" name="Рисунок 6">
            <a:hlinkClick r:id="rId9"/>
            <a:extLst>
              <a:ext uri="{FF2B5EF4-FFF2-40B4-BE49-F238E27FC236}">
                <a16:creationId xmlns:a16="http://schemas.microsoft.com/office/drawing/2014/main" id="{E0762908-F8BD-4196-54C8-BCCDEB0F45E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679" y="5798594"/>
            <a:ext cx="436363" cy="436363"/>
          </a:xfrm>
          <a:prstGeom prst="rect">
            <a:avLst/>
          </a:prstGeom>
        </p:spPr>
      </p:pic>
      <p:pic>
        <p:nvPicPr>
          <p:cNvPr id="15" name="Рисунок 14">
            <a:hlinkClick r:id="rId11"/>
            <a:extLst>
              <a:ext uri="{FF2B5EF4-FFF2-40B4-BE49-F238E27FC236}">
                <a16:creationId xmlns:a16="http://schemas.microsoft.com/office/drawing/2014/main" id="{B61A9226-AAF6-F2EB-3AD5-91619027227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168" y="5798593"/>
            <a:ext cx="436364" cy="43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301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5199</TotalTime>
  <Words>10658</Words>
  <Application>Microsoft Office PowerPoint</Application>
  <PresentationFormat>Широкий екран</PresentationFormat>
  <Paragraphs>6784</Paragraphs>
  <Slides>131</Slides>
  <Notes>36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131</vt:i4>
      </vt:variant>
    </vt:vector>
  </HeadingPairs>
  <TitlesOfParts>
    <vt:vector size="141" baseType="lpstr">
      <vt:lpstr>Aptos</vt:lpstr>
      <vt:lpstr>Aptos Display</vt:lpstr>
      <vt:lpstr>Arial</vt:lpstr>
      <vt:lpstr>Arial Narrow</vt:lpstr>
      <vt:lpstr>Calibri</vt:lpstr>
      <vt:lpstr>Roboto</vt:lpstr>
      <vt:lpstr>Roboto Black</vt:lpstr>
      <vt:lpstr>Roboto Condensed</vt:lpstr>
      <vt:lpstr>Wingdings</vt:lpstr>
      <vt:lpstr>Office Theme</vt:lpstr>
      <vt:lpstr>Презентація PowerPoint</vt:lpstr>
      <vt:lpstr>Методологія</vt:lpstr>
      <vt:lpstr>Презентація PowerPoint</vt:lpstr>
      <vt:lpstr>Якщо говорити про Ваші відчуття, коли Ви думаєте про майбутнє України, які настрої у Вас переважають?</vt:lpstr>
      <vt:lpstr>Якщо говорити про Ваші відчуття, коли Ви думаєте про майбутнє України, які настрої у Вас переважають?</vt:lpstr>
      <vt:lpstr>Якщо говорити про сьогоднішній час, наскільки Ви погоджуєтеся із твердженням: «Бути українцем/українкою є важливою частиною моєї ідентичності»?</vt:lpstr>
      <vt:lpstr>Якщо говорити про сьогоднішній час, наскільки Ви погоджуєтеся із твердженням: «Бути українцем/українкою є важливою частиною моєї ідентичності»?</vt:lpstr>
      <vt:lpstr>Наскільки Ви загалом задоволені своїм життям?</vt:lpstr>
      <vt:lpstr>Наскільки Ви загалом задоволені своїм життям?</vt:lpstr>
      <vt:lpstr>Наскільки безпечно Ви відчуваєте себе у своєму населеному пункті?</vt:lpstr>
      <vt:lpstr>Що в особистому житті є найважливішим для вас? </vt:lpstr>
      <vt:lpstr>Презентація PowerPoint</vt:lpstr>
      <vt:lpstr>Які із потенційних загроз, що можуть чекати на Україну впродовж наступних 12 місяців, турбують Вас найбільше?</vt:lpstr>
      <vt:lpstr>Які із потенційних загроз, що можуть чекати на Україну впродовж наступних 12 місяців, турбують Вас найбільше?</vt:lpstr>
      <vt:lpstr>Наскільки Ви підтримуєте вступ України до ЄС?</vt:lpstr>
      <vt:lpstr>Наскільки Ви підтримуєте вступ України до ЄС? Сума позитивних відповідей </vt:lpstr>
      <vt:lpstr>Наскільки Ви підтримуєте вступ України до НАТО? </vt:lpstr>
      <vt:lpstr>Наскільки Ви підтримуєте вступ України до НАТО?  Сума позитивних відповідей </vt:lpstr>
      <vt:lpstr>З якими труднощами Ви стикалися протягом останнього року? </vt:lpstr>
      <vt:lpstr>З якими труднощами Ви стикалися протягом останнього року? </vt:lpstr>
      <vt:lpstr>Презентація PowerPoint</vt:lpstr>
      <vt:lpstr>Про існування яких із наведених державних програм, ініціатив або напрямів підтримки Ви знаєте? </vt:lpstr>
      <vt:lpstr>Про існування яких із наведених державних програм, ініціатив або напрямів підтримки Ви знаєте? </vt:lpstr>
      <vt:lpstr>У яких сферах державної політики, на Вашу думку, сьогодні найбільше потрібні зміни для поліпшення становища молоді?</vt:lpstr>
      <vt:lpstr>У яких сферах державної політики, на Вашу думку, сьогодні найбільше потрібні зміни для поліпшення становища молоді?</vt:lpstr>
      <vt:lpstr>Який із наведених варіантів найкраще описує Вашу участь у вирішенні важливих питань у своїй громаді або на рівні держави?</vt:lpstr>
      <vt:lpstr>Що є основною причиною Вашого нинішньої неучасті у вирішенні важливих питань у своїй громаді або на рівні держави?  Серед тих, хто не бере участі у вирішенні питань, n=1365</vt:lpstr>
      <vt:lpstr>Що є основною причиною Вашого нинішньої неучасті у вирішенні важливих питань у своїй громаді або на рівні держави?  Серед тих, хто не бере участі у вирішенні питань, n=1365</vt:lpstr>
      <vt:lpstr>У яких заходах Ви були б готові брати участь, щоб впливати на рішення, що стосуються молоді?</vt:lpstr>
      <vt:lpstr>У яких заходах Ви були б готові брати участь, щоб впливати на рішення, що стосуються молоді?</vt:lpstr>
      <vt:lpstr>Чи готові ви особисто долучитись до процесів відновлення у вашій громаді?</vt:lpstr>
      <vt:lpstr>Чи відомо Вам про наявність молодіжного центру на території Вашого населеного пункту? </vt:lpstr>
      <vt:lpstr>Чи відомо Вам про наявність молодіжного центру на території Вашого населеного пункту? </vt:lpstr>
      <vt:lpstr>Чому Ви не користуєтеся його послугами?  Серед тих, хто не відвідує молодіжний центр, n=541</vt:lpstr>
      <vt:lpstr>Чому Ви не користуєтеся його послугами?  Серед тих, хто не відвідує молодіжний центр, n=541</vt:lpstr>
      <vt:lpstr>Які послуги для молоді, на Вашу думку, має надавати молодіжний центр?</vt:lpstr>
      <vt:lpstr>Які послуги для молоді, на Вашу думку, має надавати молодіжний центр?</vt:lpstr>
      <vt:lpstr>Чи було б Вам цікаво отримувати додаткову інформацію про діяльність молодіжних центрів?</vt:lpstr>
      <vt:lpstr>Чи було б Вам цікаво отримувати додаткову інформацію про діяльність молодіжних центрів?</vt:lpstr>
      <vt:lpstr>Чи відомо Вам про діяльність молодіжних працівників?</vt:lpstr>
      <vt:lpstr>Чи відомо Вам про діяльність молодіжних працівників?</vt:lpstr>
      <vt:lpstr>Чи є Ви членом громадської організації?</vt:lpstr>
      <vt:lpstr>Чи долучалися ви особисто до волонтерської діяльності протягом останніх 12 місяців?</vt:lpstr>
      <vt:lpstr>Чи брали ви участь у таких волонтерських справах? </vt:lpstr>
      <vt:lpstr>Чи брали ви участь у таких волонтерських справах? </vt:lpstr>
      <vt:lpstr>Який із наведених варіантів найкраще описує Вашу взаємодію… </vt:lpstr>
      <vt:lpstr>Який із наведених варіантів найкраще описує Вашу взаємодію з органами учнівського або студентського самоврядування?</vt:lpstr>
      <vt:lpstr>Який із наведених варіантів найкраще описує Вашу взаємодію з молодіжними радами? </vt:lpstr>
      <vt:lpstr>Презентація PowerPoint</vt:lpstr>
      <vt:lpstr>Презентація PowerPoint</vt:lpstr>
      <vt:lpstr>Чи навчаєтеся ви зараз в закладах загальної середньої, професійної або вищої освіти?</vt:lpstr>
      <vt:lpstr>Що найбільше вплинуло на вибір Вашої освітньої програми?  Серед тих, хто вчиться, n=717</vt:lpstr>
      <vt:lpstr>Що найбільше вплинуло на вибір Вашої освітньої програми?  Серед тих, хто вчиться, n= 717</vt:lpstr>
      <vt:lpstr>Чи проходили Ви за останні 12 місяців курси, тренінги, стажування для розвитку професійних навичок?</vt:lpstr>
      <vt:lpstr>Якою зараз є ваша зайнятість?</vt:lpstr>
      <vt:lpstr>Якою зараз є ваша зайнятість?</vt:lpstr>
      <vt:lpstr>Які чинники були для Вас найважливішими при виборі місця роботи? Серед тих, хто працює, n=894</vt:lpstr>
      <vt:lpstr>Які чинники були для Вас найважливішими при виборі місця роботи? Серед тих, хто працює, n=894</vt:lpstr>
      <vt:lpstr>Ваша нинішня робота відповідає сфері професійної діяльності, у якій Ви хотіли б працювати? Серед тих, хто працює, n=894</vt:lpstr>
      <vt:lpstr>На Вашу думку, наскільки отримані знання та навички допомагають Вам у нинішній роботі? Серед тих, хто працює, n=894</vt:lpstr>
      <vt:lpstr>Наскільки Ваша нинішня робота відповідає здобутій Вами професії? Серед тих, хто працює, n=894</vt:lpstr>
      <vt:lpstr>На Вашу думку, наскільки знання та навички, які Ви отримали під час навчання, відповідають вимогам сучасного ринку праці?</vt:lpstr>
      <vt:lpstr>Чи хотіли б Ви особисто відкрити власну справу, стати підприємцем?</vt:lpstr>
      <vt:lpstr>Чи хотіли б Ви особисто відкрити власну справу, стати підприємцем?</vt:lpstr>
      <vt:lpstr>Що, на Вашу думку, є перешкодою для того, щоб організувати власну справу? </vt:lpstr>
      <vt:lpstr>Що, на Вашу думку, є перешкодою для того, щоб організувати власну справу? </vt:lpstr>
      <vt:lpstr>Презентація PowerPoint</vt:lpstr>
      <vt:lpstr>Чи є у Вас партнер (чоловік/ дружина, хлопець/ дівчина)?</vt:lpstr>
      <vt:lpstr>Які з наведених обставин найбільше вплинули на Ваше рішення офіційно зареєструвати шлюб?  Серед тих, хто одружений, n=736</vt:lpstr>
      <vt:lpstr>Які з наведених обставин найбільше вплинули на Ваше рішення офіційно зареєструвати шлюб?  Серед тих, хто одружений, n=736</vt:lpstr>
      <vt:lpstr>Скільки дітей Ви маєте? </vt:lpstr>
      <vt:lpstr>Чи плануєте Ви мати дитину або ще одну дитину?</vt:lpstr>
      <vt:lpstr>Які із наведених чинників наразі найбільше впливає на Ваші плани щодо народження дітей? </vt:lpstr>
      <vt:lpstr>Які із наведених чинників наразі найбільше впливає на Ваші плани щодо народження дітей? </vt:lpstr>
      <vt:lpstr>Як повномасштабна війна вплинула на Ваші плани щодо народження дітей?</vt:lpstr>
      <vt:lpstr>Як повномасштабна війна вплинула на Ваші плани щодо народження дітей?</vt:lpstr>
      <vt:lpstr>Яких саме послуг або програм підтримки для сімей з дітьми найбільше бракує? </vt:lpstr>
      <vt:lpstr>Яких саме послуг або програм підтримки для сімей з дітьми найбільше бракує? </vt:lpstr>
      <vt:lpstr>На Вашу думку, чи має значення для добробуту дитини те, чи перебувають її батьки в зареєстрованому шлюбі?</vt:lpstr>
      <vt:lpstr>Презентація PowerPoint</vt:lpstr>
      <vt:lpstr>На вашу думку, як змінився доступ до медичних послуг для молоді під час військової агресії?</vt:lpstr>
      <vt:lpstr>На вашу думку, як змінився доступ до медичних послуг для молоді під час військової агресії?</vt:lpstr>
      <vt:lpstr>Чи стикалися Ви протягом останніх 12 місяців із бар’єрами, які ускладнювали Вам доступ до послуг, освіти, роботи, транспорту або громадських просторів?</vt:lpstr>
      <vt:lpstr>З якими саме бар’єрами Ви стикалися? Серед тих, хто стикався з бар’єрами, n=700</vt:lpstr>
      <vt:lpstr>З якими саме бар’єрами Ви стикалися? Серед тих, хто стикався з бар’єрами, n=700</vt:lpstr>
      <vt:lpstr>Як Ви загалом оцінюєте стан свого фізичного здоров’я? </vt:lpstr>
      <vt:lpstr>Як Ви загалом оцінюєте стан свого фізичного здоров’я? </vt:lpstr>
      <vt:lpstr>Що з переліченого Ви робите для підтримки власного здоров’я?</vt:lpstr>
      <vt:lpstr>Що з переліченого Ви робите для підтримки власного здоров’я?</vt:lpstr>
      <vt:lpstr>Як Ви загалом оцінюєте рівень свого ментального (психічного) здоров’я? </vt:lpstr>
      <vt:lpstr>Як Ви загалом оцінюєте рівень свого ментального (психічного) здоров’я? </vt:lpstr>
      <vt:lpstr>Що найбільше допомагало Вам справлятися зі стресом протягом останнього місяця?</vt:lpstr>
      <vt:lpstr>Що найбільше допомагало Вам справлятися зі стресом протягом останнього місяця?</vt:lpstr>
      <vt:lpstr>Презентація PowerPoint</vt:lpstr>
      <vt:lpstr>З якими проблемами, на Вашу думку, найбільше стикаються ВПО в житті на новому місці? </vt:lpstr>
      <vt:lpstr>З якими проблемами, на Вашу думку, найбільше стикаються ВПО в житті на новому місці? </vt:lpstr>
      <vt:lpstr>З якими проблемами, на Вашу думку, найбільше стикаються українські біженці за кордоном?</vt:lpstr>
      <vt:lpstr>З якими проблемами, на Вашу думку, найбільше стикаються українські біженці за кордоном?</vt:lpstr>
      <vt:lpstr>Що найбільше вплинуло на Ваше рішення повернутися в Україну? Серед тих, хто повернувся в Україну, n=77</vt:lpstr>
      <vt:lpstr>Чи хотіли б Ви виїхати за кордон на постійне місце проживання?</vt:lpstr>
      <vt:lpstr>Чи хотіли б Ви виїхати за кордон на постійне місце проживання?</vt:lpstr>
      <vt:lpstr>Презентація PowerPoint</vt:lpstr>
      <vt:lpstr>Чи проходили Ви або проходите військову службу у Збройних Силах України чи інших складових сектору безпеки і оборони України?</vt:lpstr>
      <vt:lpstr>З якими проблемами, на Вашу думку, найбільше стикаються ветерани при поверненні до цивільного життя?</vt:lpstr>
      <vt:lpstr>З якими проблемами, на Вашу думку, найбільше стикаються ветерани при поверненні до цивільного життя?</vt:lpstr>
      <vt:lpstr>Презентація PowerPoint</vt:lpstr>
      <vt:lpstr>З ким Ви зараз проживаєте?</vt:lpstr>
      <vt:lpstr>З ким Ви зараз проживаєте?</vt:lpstr>
      <vt:lpstr>Яка з наведених ситуацій найкраще описує Ваше основне житло зараз?</vt:lpstr>
      <vt:lpstr>Наскільки Ви загалом задоволені своїми нинішніми житловими умовами?</vt:lpstr>
      <vt:lpstr>Чи хотіли б Ви змінити свої нинішні житлові умови?</vt:lpstr>
      <vt:lpstr>Що найбільше перешкоджає Вам змінити свої житлові умови так, як Ви хотіли б? Серед тих, хто хотів би змінити свої нинішні житлові умови, n=970</vt:lpstr>
      <vt:lpstr>Що найбільше перешкоджає Вам змінити свої житлові умови так, як Ви хотіли б? Серед тих, хто хотів би змінити свої нинішні житлові умови, n=970</vt:lpstr>
      <vt:lpstr>Презентація PowerPoint</vt:lpstr>
      <vt:lpstr>Як часто протягом останніх 12 місяців Ви займалися кожним із наведених нижче видів діяльності?</vt:lpstr>
      <vt:lpstr>Презентація PowerPoint</vt:lpstr>
      <vt:lpstr>Які з наведених нижче обставин заважають Вам частіше займатися спортом?</vt:lpstr>
      <vt:lpstr>Які з наведених нижче обставин заважають Вам частіше займатися спортом?</vt:lpstr>
      <vt:lpstr>Презентація PowerPoint</vt:lpstr>
      <vt:lpstr>Як змінилося за останні 12 місяців економічне становище Вашої сім’ї?</vt:lpstr>
      <vt:lpstr>Що з цього є джерелом ваших доходів зараз?</vt:lpstr>
      <vt:lpstr>Що з цього є джерелом ваших доходів зараз?</vt:lpstr>
      <vt:lpstr>Чи залежите Ви від фінансової підтримки батьків або інших членів сім’ї?</vt:lpstr>
      <vt:lpstr>Чи здатні Ви самостійно оплачувати свої повсякденні витрати?</vt:lpstr>
      <vt:lpstr>Чи можете Ви власним коштом покрити непередбачені витрати, співмірні з Вашими місячними витратами?</vt:lpstr>
      <vt:lpstr>Що найбільше перешкоджає Вашій фінансовій незалежності? </vt:lpstr>
      <vt:lpstr>Що найбільше перешкоджає Вашій фінансовій незалежності? </vt:lpstr>
      <vt:lpstr>Презентація PowerPoint</vt:lpstr>
      <vt:lpstr>Якою мірою ви довіряєте наступним інституціям?</vt:lpstr>
      <vt:lpstr>Якою мірою ви довіряєте наступним інституціям?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Олена Константінова</dc:creator>
  <cp:lastModifiedBy>Natalia Khalimonenko</cp:lastModifiedBy>
  <cp:revision>70</cp:revision>
  <dcterms:created xsi:type="dcterms:W3CDTF">2026-07-30T14:08:29Z</dcterms:created>
  <dcterms:modified xsi:type="dcterms:W3CDTF">2026-09-29T09:24:48Z</dcterms:modified>
</cp:coreProperties>
</file>